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71" r:id="rId8"/>
    <p:sldId id="272" r:id="rId9"/>
    <p:sldId id="261" r:id="rId10"/>
    <p:sldId id="275" r:id="rId11"/>
    <p:sldId id="262" r:id="rId12"/>
    <p:sldId id="263" r:id="rId13"/>
    <p:sldId id="264" r:id="rId14"/>
    <p:sldId id="265" r:id="rId15"/>
    <p:sldId id="266" r:id="rId16"/>
    <p:sldId id="267" r:id="rId17"/>
    <p:sldId id="268" r:id="rId18"/>
    <p:sldId id="269"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1"/>
          <c:order val="0"/>
          <c:dLbls>
            <c:txPr>
              <a:bodyPr/>
              <a:lstStyle/>
              <a:p>
                <a:pPr>
                  <a:defRPr sz="1200"/>
                </a:pPr>
                <a:endParaRPr lang="en-US"/>
              </a:p>
            </c:txPr>
            <c:showVal val="1"/>
          </c:dLbls>
          <c:cat>
            <c:strRef>
              <c:f>Sheet1!$A$3:$G$3</c:f>
              <c:strCache>
                <c:ptCount val="7"/>
                <c:pt idx="0">
                  <c:v>10</c:v>
                </c:pt>
                <c:pt idx="1">
                  <c:v>9-9,99</c:v>
                </c:pt>
                <c:pt idx="2">
                  <c:v>8-8,99</c:v>
                </c:pt>
                <c:pt idx="3">
                  <c:v>7-7,99</c:v>
                </c:pt>
                <c:pt idx="4">
                  <c:v>6-6,99</c:v>
                </c:pt>
                <c:pt idx="5">
                  <c:v>5-5,99</c:v>
                </c:pt>
                <c:pt idx="6">
                  <c:v>&lt;5</c:v>
                </c:pt>
              </c:strCache>
            </c:strRef>
          </c:cat>
          <c:val>
            <c:numRef>
              <c:f>Sheet1!$A$4:$G$4</c:f>
              <c:numCache>
                <c:formatCode>General</c:formatCode>
                <c:ptCount val="7"/>
                <c:pt idx="0">
                  <c:v>23</c:v>
                </c:pt>
                <c:pt idx="1">
                  <c:v>368</c:v>
                </c:pt>
                <c:pt idx="2">
                  <c:v>458</c:v>
                </c:pt>
                <c:pt idx="3">
                  <c:v>514</c:v>
                </c:pt>
                <c:pt idx="4">
                  <c:v>558</c:v>
                </c:pt>
                <c:pt idx="5">
                  <c:v>618</c:v>
                </c:pt>
                <c:pt idx="6">
                  <c:v>1325</c:v>
                </c:pt>
              </c:numCache>
            </c:numRef>
          </c:val>
        </c:ser>
        <c:axId val="76152192"/>
        <c:axId val="78289920"/>
      </c:barChart>
      <c:catAx>
        <c:axId val="76152192"/>
        <c:scaling>
          <c:orientation val="minMax"/>
        </c:scaling>
        <c:axPos val="b"/>
        <c:tickLblPos val="nextTo"/>
        <c:txPr>
          <a:bodyPr/>
          <a:lstStyle/>
          <a:p>
            <a:pPr>
              <a:defRPr sz="1200"/>
            </a:pPr>
            <a:endParaRPr lang="en-US"/>
          </a:p>
        </c:txPr>
        <c:crossAx val="78289920"/>
        <c:crosses val="autoZero"/>
        <c:auto val="1"/>
        <c:lblAlgn val="ctr"/>
        <c:lblOffset val="100"/>
      </c:catAx>
      <c:valAx>
        <c:axId val="78289920"/>
        <c:scaling>
          <c:orientation val="minMax"/>
        </c:scaling>
        <c:axPos val="l"/>
        <c:majorGridlines/>
        <c:numFmt formatCode="General" sourceLinked="1"/>
        <c:tickLblPos val="nextTo"/>
        <c:crossAx val="76152192"/>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
  <c:chart>
    <c:plotArea>
      <c:layout/>
      <c:barChart>
        <c:barDir val="col"/>
        <c:grouping val="clustered"/>
        <c:ser>
          <c:idx val="0"/>
          <c:order val="0"/>
          <c:dLbls>
            <c:txPr>
              <a:bodyPr/>
              <a:lstStyle/>
              <a:p>
                <a:pPr>
                  <a:defRPr sz="1200"/>
                </a:pPr>
                <a:endParaRPr lang="en-US"/>
              </a:p>
            </c:txPr>
            <c:showVal val="1"/>
          </c:dLbls>
          <c:cat>
            <c:strRef>
              <c:f>Sheet1!$A$25:$G$25</c:f>
              <c:strCache>
                <c:ptCount val="7"/>
                <c:pt idx="0">
                  <c:v>10</c:v>
                </c:pt>
                <c:pt idx="1">
                  <c:v>9-9,99 </c:v>
                </c:pt>
                <c:pt idx="2">
                  <c:v>8-8,99 </c:v>
                </c:pt>
                <c:pt idx="3">
                  <c:v>7-7,99 </c:v>
                </c:pt>
                <c:pt idx="4">
                  <c:v>6-6,99 </c:v>
                </c:pt>
                <c:pt idx="5">
                  <c:v>5-5,99 </c:v>
                </c:pt>
                <c:pt idx="6">
                  <c:v>&lt;5 </c:v>
                </c:pt>
              </c:strCache>
            </c:strRef>
          </c:cat>
          <c:val>
            <c:numRef>
              <c:f>Sheet1!$A$26:$G$26</c:f>
              <c:numCache>
                <c:formatCode>General</c:formatCode>
                <c:ptCount val="7"/>
                <c:pt idx="0">
                  <c:v>25</c:v>
                </c:pt>
                <c:pt idx="1">
                  <c:v>99</c:v>
                </c:pt>
                <c:pt idx="2">
                  <c:v>180</c:v>
                </c:pt>
                <c:pt idx="3">
                  <c:v>232</c:v>
                </c:pt>
                <c:pt idx="4">
                  <c:v>372</c:v>
                </c:pt>
                <c:pt idx="5">
                  <c:v>575</c:v>
                </c:pt>
                <c:pt idx="6">
                  <c:v>2513</c:v>
                </c:pt>
              </c:numCache>
            </c:numRef>
          </c:val>
        </c:ser>
        <c:axId val="78768000"/>
        <c:axId val="78783616"/>
      </c:barChart>
      <c:catAx>
        <c:axId val="78768000"/>
        <c:scaling>
          <c:orientation val="minMax"/>
        </c:scaling>
        <c:axPos val="b"/>
        <c:tickLblPos val="nextTo"/>
        <c:txPr>
          <a:bodyPr/>
          <a:lstStyle/>
          <a:p>
            <a:pPr>
              <a:defRPr sz="1200"/>
            </a:pPr>
            <a:endParaRPr lang="en-US"/>
          </a:p>
        </c:txPr>
        <c:crossAx val="78783616"/>
        <c:crosses val="autoZero"/>
        <c:auto val="1"/>
        <c:lblAlgn val="ctr"/>
        <c:lblOffset val="100"/>
      </c:catAx>
      <c:valAx>
        <c:axId val="78783616"/>
        <c:scaling>
          <c:orientation val="minMax"/>
        </c:scaling>
        <c:axPos val="l"/>
        <c:majorGridlines/>
        <c:numFmt formatCode="General" sourceLinked="1"/>
        <c:tickLblPos val="nextTo"/>
        <c:crossAx val="7876800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view3D>
      <c:rotX val="75"/>
      <c:perspective val="30"/>
    </c:view3D>
    <c:plotArea>
      <c:layout/>
      <c:pie3DChart>
        <c:varyColors val="1"/>
        <c:ser>
          <c:idx val="0"/>
          <c:order val="0"/>
          <c:explosion val="25"/>
          <c:dLbls>
            <c:txPr>
              <a:bodyPr/>
              <a:lstStyle/>
              <a:p>
                <a:pPr>
                  <a:defRPr sz="1400"/>
                </a:pPr>
                <a:endParaRPr lang="en-US"/>
              </a:p>
            </c:txPr>
            <c:showVal val="1"/>
            <c:showLeaderLines val="1"/>
          </c:dLbls>
          <c:cat>
            <c:strRef>
              <c:f>Sheet2!$B$1:$D$1</c:f>
              <c:strCache>
                <c:ptCount val="3"/>
                <c:pt idx="0">
                  <c:v>Clasa a XII-a - Numar de elevi Prezenti </c:v>
                </c:pt>
                <c:pt idx="1">
                  <c:v>Clasa a XII-a - Numar de elevi absenti</c:v>
                </c:pt>
                <c:pt idx="2">
                  <c:v>Clasa a XII-a - Numar de elevi eliminati</c:v>
                </c:pt>
              </c:strCache>
            </c:strRef>
          </c:cat>
          <c:val>
            <c:numRef>
              <c:f>Sheet2!$B$2:$D$2</c:f>
              <c:numCache>
                <c:formatCode>General</c:formatCode>
                <c:ptCount val="3"/>
                <c:pt idx="0">
                  <c:v>3962</c:v>
                </c:pt>
                <c:pt idx="1">
                  <c:v>300</c:v>
                </c:pt>
                <c:pt idx="2">
                  <c:v>0</c:v>
                </c:pt>
              </c:numCache>
            </c:numRef>
          </c:val>
        </c:ser>
      </c:pie3DChart>
    </c:plotArea>
    <c:legend>
      <c:legendPos val="r"/>
      <c:layout/>
      <c:txPr>
        <a:bodyPr/>
        <a:lstStyle/>
        <a:p>
          <a:pPr>
            <a:defRPr sz="16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view3D>
      <c:rotX val="75"/>
      <c:perspective val="30"/>
    </c:view3D>
    <c:plotArea>
      <c:layout/>
      <c:pie3DChart>
        <c:varyColors val="1"/>
        <c:ser>
          <c:idx val="0"/>
          <c:order val="0"/>
          <c:explosion val="25"/>
          <c:dLbls>
            <c:txPr>
              <a:bodyPr/>
              <a:lstStyle/>
              <a:p>
                <a:pPr>
                  <a:defRPr sz="1600"/>
                </a:pPr>
                <a:endParaRPr lang="en-US"/>
              </a:p>
            </c:txPr>
            <c:showVal val="1"/>
            <c:showLeaderLines val="1"/>
          </c:dLbls>
          <c:cat>
            <c:strRef>
              <c:f>Sheet2!$F$1:$H$1</c:f>
              <c:strCache>
                <c:ptCount val="3"/>
                <c:pt idx="0">
                  <c:v>Clasa a XI-a - Numar de elevi Prezenti </c:v>
                </c:pt>
                <c:pt idx="1">
                  <c:v>Clasa a XI-a - Numar de elevi absenti</c:v>
                </c:pt>
                <c:pt idx="2">
                  <c:v>Clasa a XI-a - Numar de elevi eliminati</c:v>
                </c:pt>
              </c:strCache>
            </c:strRef>
          </c:cat>
          <c:val>
            <c:numRef>
              <c:f>Sheet2!$F$2:$H$2</c:f>
              <c:numCache>
                <c:formatCode>General</c:formatCode>
                <c:ptCount val="3"/>
                <c:pt idx="0">
                  <c:v>3225</c:v>
                </c:pt>
                <c:pt idx="1">
                  <c:v>252</c:v>
                </c:pt>
                <c:pt idx="2">
                  <c:v>1</c:v>
                </c:pt>
              </c:numCache>
            </c:numRef>
          </c:val>
        </c:ser>
      </c:pie3DChart>
    </c:plotArea>
    <c:legend>
      <c:legendPos val="r"/>
      <c:layout/>
      <c:txPr>
        <a:bodyPr/>
        <a:lstStyle/>
        <a:p>
          <a:pPr>
            <a:defRPr sz="16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pie3DChart>
        <c:varyColors val="1"/>
        <c:ser>
          <c:idx val="0"/>
          <c:order val="0"/>
          <c:explosion val="25"/>
          <c:dLbls>
            <c:dLbl>
              <c:idx val="0"/>
              <c:layout/>
              <c:showVal val="1"/>
            </c:dLbl>
            <c:dLbl>
              <c:idx val="1"/>
              <c:layout/>
              <c:showVal val="1"/>
            </c:dLbl>
            <c:delete val="1"/>
          </c:dLbls>
          <c:cat>
            <c:strRef>
              <c:f>Sheet2!$B$22:$D$22</c:f>
              <c:strCache>
                <c:ptCount val="3"/>
                <c:pt idx="0">
                  <c:v>Clasa a XII-a - Numar de elevi Prezenti </c:v>
                </c:pt>
                <c:pt idx="1">
                  <c:v>Clasa a XII-a - Numar de elevi absenti</c:v>
                </c:pt>
                <c:pt idx="2">
                  <c:v>Clasa a XII-a - Numar de elevi eliminati</c:v>
                </c:pt>
              </c:strCache>
            </c:strRef>
          </c:cat>
          <c:val>
            <c:numRef>
              <c:f>Sheet2!$B$23:$D$23</c:f>
              <c:numCache>
                <c:formatCode>General</c:formatCode>
                <c:ptCount val="3"/>
                <c:pt idx="0">
                  <c:v>3848</c:v>
                </c:pt>
                <c:pt idx="1">
                  <c:v>414</c:v>
                </c:pt>
                <c:pt idx="2">
                  <c:v>0</c:v>
                </c:pt>
              </c:numCache>
            </c:numRef>
          </c:val>
        </c:ser>
      </c:pie3DChart>
    </c:plotArea>
    <c:legend>
      <c:legendPos val="r"/>
      <c:layout/>
      <c:txPr>
        <a:bodyPr/>
        <a:lstStyle/>
        <a:p>
          <a:pPr>
            <a:defRPr sz="16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pie3DChart>
        <c:varyColors val="1"/>
        <c:ser>
          <c:idx val="0"/>
          <c:order val="0"/>
          <c:explosion val="25"/>
          <c:dLbls>
            <c:txPr>
              <a:bodyPr/>
              <a:lstStyle/>
              <a:p>
                <a:pPr>
                  <a:defRPr sz="1600"/>
                </a:pPr>
                <a:endParaRPr lang="en-US"/>
              </a:p>
            </c:txPr>
            <c:showVal val="1"/>
            <c:showLeaderLines val="1"/>
          </c:dLbls>
          <c:cat>
            <c:strRef>
              <c:f>Sheet2!$F$22:$H$22</c:f>
              <c:strCache>
                <c:ptCount val="3"/>
                <c:pt idx="0">
                  <c:v>Clasa a XI-a - Numar de elevi Prezenti </c:v>
                </c:pt>
                <c:pt idx="1">
                  <c:v>Clasa a XI-a - Numar de elevi absenti</c:v>
                </c:pt>
                <c:pt idx="2">
                  <c:v>Clasa a XI-a - Numar de elevi eliminati</c:v>
                </c:pt>
              </c:strCache>
            </c:strRef>
          </c:cat>
          <c:val>
            <c:numRef>
              <c:f>Sheet2!$F$23:$H$23</c:f>
              <c:numCache>
                <c:formatCode>General</c:formatCode>
                <c:ptCount val="3"/>
                <c:pt idx="0">
                  <c:v>3153</c:v>
                </c:pt>
                <c:pt idx="1">
                  <c:v>324</c:v>
                </c:pt>
                <c:pt idx="2">
                  <c:v>1</c:v>
                </c:pt>
              </c:numCache>
            </c:numRef>
          </c:val>
        </c:ser>
      </c:pie3DChart>
    </c:plotArea>
    <c:legend>
      <c:legendPos val="r"/>
      <c:layout/>
      <c:txPr>
        <a:bodyPr/>
        <a:lstStyle/>
        <a:p>
          <a:pPr>
            <a:defRPr sz="1600"/>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pie3DChart>
        <c:varyColors val="1"/>
        <c:ser>
          <c:idx val="0"/>
          <c:order val="0"/>
          <c:explosion val="25"/>
          <c:dLbls>
            <c:txPr>
              <a:bodyPr/>
              <a:lstStyle/>
              <a:p>
                <a:pPr>
                  <a:defRPr sz="1600"/>
                </a:pPr>
                <a:endParaRPr lang="en-US"/>
              </a:p>
            </c:txPr>
            <c:showVal val="1"/>
            <c:showLeaderLines val="1"/>
          </c:dLbls>
          <c:cat>
            <c:strRef>
              <c:f>Sheet2!$D$43:$F$43</c:f>
              <c:strCache>
                <c:ptCount val="3"/>
                <c:pt idx="0">
                  <c:v>Clasa a XII-a - Numar de elevi Prezenti</c:v>
                </c:pt>
                <c:pt idx="1">
                  <c:v>Clasa a XII-a - Numar de elevi absenti</c:v>
                </c:pt>
                <c:pt idx="2">
                  <c:v>Clasa a XII-a - Numar de elevi eliminati</c:v>
                </c:pt>
              </c:strCache>
            </c:strRef>
          </c:cat>
          <c:val>
            <c:numRef>
              <c:f>Sheet2!$D$44:$F$44</c:f>
              <c:numCache>
                <c:formatCode>General</c:formatCode>
                <c:ptCount val="3"/>
                <c:pt idx="0">
                  <c:v>3635</c:v>
                </c:pt>
                <c:pt idx="1">
                  <c:v>627</c:v>
                </c:pt>
                <c:pt idx="2">
                  <c:v>1</c:v>
                </c:pt>
              </c:numCache>
            </c:numRef>
          </c:val>
        </c:ser>
      </c:pie3DChart>
    </c:plotArea>
    <c:legend>
      <c:legendPos val="r"/>
      <c:layout/>
      <c:txPr>
        <a:bodyPr/>
        <a:lstStyle/>
        <a:p>
          <a:pPr>
            <a:defRPr sz="1600"/>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D544DC-2050-4843-AF70-1C3D47CDB6F9}" type="datetimeFigureOut">
              <a:rPr lang="en-US" smtClean="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D974F7-7ABD-4930-90CC-4944D82D654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D544DC-2050-4843-AF70-1C3D47CDB6F9}" type="datetimeFigureOut">
              <a:rPr lang="en-US" smtClean="0"/>
              <a:t>5/4/2015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974F7-7ABD-4930-90CC-4944D82D654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dirty="0"/>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0" name="Rectangle 9"/>
          <p:cNvSpPr/>
          <p:nvPr/>
        </p:nvSpPr>
        <p:spPr>
          <a:xfrm>
            <a:off x="0" y="1785926"/>
            <a:ext cx="9144000" cy="3785652"/>
          </a:xfrm>
          <a:prstGeom prst="rect">
            <a:avLst/>
          </a:prstGeom>
          <a:noFill/>
        </p:spPr>
        <p:txBody>
          <a:bodyPr wrap="square" lIns="91440" tIns="45720" rIns="91440" bIns="45720">
            <a:spAutoFit/>
          </a:bodyPr>
          <a:lstStyle/>
          <a:p>
            <a:pPr algn="ctr"/>
            <a:r>
              <a:rPr lang="en-US" sz="66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Inspectoratul</a:t>
            </a:r>
            <a:r>
              <a:rPr lang="en-U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ro-RO"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Şcolar </a:t>
            </a:r>
          </a:p>
          <a:p>
            <a:pPr algn="ctr"/>
            <a:r>
              <a:rPr lang="ro-RO"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Judeţean Olt</a:t>
            </a:r>
          </a:p>
          <a:p>
            <a:pPr algn="ctr"/>
            <a:endParaRPr lang="ro-RO"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ro-RO"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Mai 2015</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Simularea Examenului de Bacalaureat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0" y="1142984"/>
            <a:ext cx="9144000" cy="584775"/>
          </a:xfrm>
          <a:prstGeom prst="rect">
            <a:avLst/>
          </a:prstGeom>
          <a:noFill/>
        </p:spPr>
        <p:txBody>
          <a:bodyPr wrap="square" rtlCol="0">
            <a:spAutoFit/>
          </a:bodyPr>
          <a:lstStyle/>
          <a:p>
            <a:pPr algn="ctr"/>
            <a:r>
              <a:rPr lang="ro-RO" sz="3200" b="1" dirty="0" smtClean="0"/>
              <a:t>Simularea Examenului de Bacalaureat 2015</a:t>
            </a:r>
            <a:endParaRPr lang="en-US" sz="3200" b="1" dirty="0" smtClean="0"/>
          </a:p>
        </p:txBody>
      </p:sp>
      <p:sp>
        <p:nvSpPr>
          <p:cNvPr id="11" name="TextBox 10"/>
          <p:cNvSpPr txBox="1"/>
          <p:nvPr/>
        </p:nvSpPr>
        <p:spPr>
          <a:xfrm>
            <a:off x="0" y="1857364"/>
            <a:ext cx="9144000" cy="523220"/>
          </a:xfrm>
          <a:prstGeom prst="rect">
            <a:avLst/>
          </a:prstGeom>
          <a:noFill/>
        </p:spPr>
        <p:txBody>
          <a:bodyPr wrap="square" rtlCol="0">
            <a:spAutoFit/>
          </a:bodyPr>
          <a:lstStyle/>
          <a:p>
            <a:pPr algn="ctr"/>
            <a:r>
              <a:rPr lang="ro-RO" sz="2800" b="1" dirty="0" smtClean="0"/>
              <a:t>Clasa a XII-a</a:t>
            </a:r>
            <a:endParaRPr lang="en-US" sz="2800" b="1" dirty="0"/>
          </a:p>
        </p:txBody>
      </p:sp>
      <p:graphicFrame>
        <p:nvGraphicFramePr>
          <p:cNvPr id="12" name="Table 11"/>
          <p:cNvGraphicFramePr>
            <a:graphicFrameLocks noGrp="1"/>
          </p:cNvGraphicFramePr>
          <p:nvPr/>
        </p:nvGraphicFramePr>
        <p:xfrm>
          <a:off x="-3" y="2928934"/>
          <a:ext cx="9144003" cy="3329432"/>
        </p:xfrm>
        <a:graphic>
          <a:graphicData uri="http://schemas.openxmlformats.org/drawingml/2006/table">
            <a:tbl>
              <a:tblPr/>
              <a:tblGrid>
                <a:gridCol w="494347"/>
                <a:gridCol w="533262"/>
                <a:gridCol w="771067"/>
                <a:gridCol w="423006"/>
                <a:gridCol w="637752"/>
                <a:gridCol w="546234"/>
                <a:gridCol w="419404"/>
                <a:gridCol w="488584"/>
                <a:gridCol w="584428"/>
                <a:gridCol w="546234"/>
                <a:gridCol w="419404"/>
                <a:gridCol w="419404"/>
                <a:gridCol w="604603"/>
                <a:gridCol w="546234"/>
                <a:gridCol w="484259"/>
                <a:gridCol w="612529"/>
                <a:gridCol w="613252"/>
              </a:tblGrid>
              <a:tr h="1495552">
                <a:tc>
                  <a:txBody>
                    <a:bodyPr/>
                    <a:lstStyle/>
                    <a:p>
                      <a:pPr algn="ctr">
                        <a:lnSpc>
                          <a:spcPct val="115000"/>
                        </a:lnSpc>
                        <a:spcAft>
                          <a:spcPts val="0"/>
                        </a:spcAft>
                      </a:pPr>
                      <a:r>
                        <a:rPr lang="en-US" sz="1600" dirty="0">
                          <a:solidFill>
                            <a:srgbClr val="000000"/>
                          </a:solidFill>
                          <a:latin typeface="Times New Roman"/>
                          <a:ea typeface="Times New Roman"/>
                          <a:cs typeface="Times New Roman"/>
                        </a:rPr>
                        <a:t>Nr </a:t>
                      </a:r>
                      <a:r>
                        <a:rPr lang="en-US" sz="1600" dirty="0" err="1">
                          <a:solidFill>
                            <a:srgbClr val="000000"/>
                          </a:solidFill>
                          <a:latin typeface="Times New Roman"/>
                          <a:ea typeface="Times New Roman"/>
                          <a:cs typeface="Times New Roman"/>
                        </a:rPr>
                        <a:t>elevi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inscrisi</a:t>
                      </a:r>
                      <a:endParaRPr lang="en-US" sz="1600" dirty="0">
                        <a:latin typeface="Calibri"/>
                        <a:ea typeface="Calibri"/>
                        <a:cs typeface="Times New Roman"/>
                      </a:endParaRPr>
                    </a:p>
                  </a:txBody>
                  <a:tcPr marL="48768" marR="4876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Nr </a:t>
                      </a:r>
                      <a:r>
                        <a:rPr lang="en-US" sz="1600" dirty="0" err="1">
                          <a:solidFill>
                            <a:srgbClr val="000000"/>
                          </a:solidFill>
                          <a:latin typeface="Times New Roman"/>
                          <a:ea typeface="Times New Roman"/>
                          <a:cs typeface="Times New Roman"/>
                        </a:rPr>
                        <a:t>elevi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prezenti</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err="1">
                          <a:solidFill>
                            <a:srgbClr val="000000"/>
                          </a:solidFill>
                          <a:latin typeface="Times New Roman"/>
                          <a:ea typeface="Times New Roman"/>
                          <a:cs typeface="Times New Roman"/>
                        </a:rPr>
                        <a:t>Procent</a:t>
                      </a:r>
                      <a:r>
                        <a:rPr lang="en-US" sz="1600" dirty="0">
                          <a:solidFill>
                            <a:srgbClr val="000000"/>
                          </a:solidFill>
                          <a:latin typeface="Times New Roman"/>
                          <a:ea typeface="Times New Roman"/>
                          <a:cs typeface="Times New Roman"/>
                        </a:rPr>
                        <a:t> de </a:t>
                      </a:r>
                      <a:r>
                        <a:rPr lang="en-US" sz="1600" dirty="0" err="1">
                          <a:solidFill>
                            <a:srgbClr val="000000"/>
                          </a:solidFill>
                          <a:latin typeface="Times New Roman"/>
                          <a:ea typeface="Times New Roman"/>
                          <a:cs typeface="Times New Roman"/>
                        </a:rPr>
                        <a:t>prezenta</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Nr. Elevi cu medii finale sub 6</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Nr. Elevi promovati (cu medii finale peste 6)</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err="1">
                          <a:solidFill>
                            <a:srgbClr val="000000"/>
                          </a:solidFill>
                          <a:latin typeface="Times New Roman"/>
                          <a:ea typeface="Times New Roman"/>
                          <a:cs typeface="Times New Roman"/>
                        </a:rPr>
                        <a:t>Evaluați</a:t>
                      </a:r>
                      <a:r>
                        <a:rPr lang="en-US" sz="1600" dirty="0">
                          <a:solidFill>
                            <a:srgbClr val="000000"/>
                          </a:solidFill>
                          <a:latin typeface="Times New Roman"/>
                          <a:ea typeface="Times New Roman"/>
                          <a:cs typeface="Times New Roman"/>
                        </a:rPr>
                        <a:t> E)a)</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Nr. note </a:t>
                      </a:r>
                      <a:r>
                        <a:rPr lang="en-US" sz="1600" dirty="0" err="1">
                          <a:solidFill>
                            <a:srgbClr val="000000"/>
                          </a:solidFill>
                          <a:latin typeface="Times New Roman"/>
                          <a:ea typeface="Times New Roman"/>
                          <a:cs typeface="Times New Roman"/>
                        </a:rPr>
                        <a:t>peste</a:t>
                      </a:r>
                      <a:r>
                        <a:rPr lang="en-US" sz="1600" dirty="0">
                          <a:solidFill>
                            <a:srgbClr val="000000"/>
                          </a:solidFill>
                          <a:latin typeface="Times New Roman"/>
                          <a:ea typeface="Times New Roman"/>
                          <a:cs typeface="Times New Roman"/>
                        </a:rPr>
                        <a:t> 5 la  E)a)</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Nr. note sub  5 la E)a)</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err="1">
                          <a:solidFill>
                            <a:srgbClr val="000000"/>
                          </a:solidFill>
                          <a:latin typeface="Times New Roman"/>
                          <a:ea typeface="Times New Roman"/>
                          <a:cs typeface="Times New Roman"/>
                        </a:rPr>
                        <a:t>Procentul</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notelor</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peste</a:t>
                      </a:r>
                      <a:r>
                        <a:rPr lang="en-US" sz="1600" dirty="0">
                          <a:solidFill>
                            <a:srgbClr val="000000"/>
                          </a:solidFill>
                          <a:latin typeface="Times New Roman"/>
                          <a:ea typeface="Times New Roman"/>
                          <a:cs typeface="Times New Roman"/>
                        </a:rPr>
                        <a:t> 5 la Ea)</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err="1">
                          <a:solidFill>
                            <a:srgbClr val="000000"/>
                          </a:solidFill>
                          <a:latin typeface="Times New Roman"/>
                          <a:ea typeface="Times New Roman"/>
                          <a:cs typeface="Times New Roman"/>
                        </a:rPr>
                        <a:t>Evaluați</a:t>
                      </a:r>
                      <a:r>
                        <a:rPr lang="en-US" sz="1600" dirty="0">
                          <a:solidFill>
                            <a:srgbClr val="000000"/>
                          </a:solidFill>
                          <a:latin typeface="Times New Roman"/>
                          <a:ea typeface="Times New Roman"/>
                          <a:cs typeface="Times New Roman"/>
                        </a:rPr>
                        <a:t> E)c)</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Nr. note peste 5 la E)c)</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Nr. note sub 5 la E)c)</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err="1">
                          <a:solidFill>
                            <a:srgbClr val="000000"/>
                          </a:solidFill>
                          <a:latin typeface="Times New Roman"/>
                          <a:ea typeface="Times New Roman"/>
                          <a:cs typeface="Times New Roman"/>
                        </a:rPr>
                        <a:t>Procentul</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notelor</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peste</a:t>
                      </a:r>
                      <a:r>
                        <a:rPr lang="en-US" sz="1600" dirty="0">
                          <a:solidFill>
                            <a:srgbClr val="000000"/>
                          </a:solidFill>
                          <a:latin typeface="Times New Roman"/>
                          <a:ea typeface="Times New Roman"/>
                          <a:cs typeface="Times New Roman"/>
                        </a:rPr>
                        <a:t> 5 la </a:t>
                      </a:r>
                      <a:r>
                        <a:rPr lang="en-US" sz="1600" dirty="0" err="1">
                          <a:solidFill>
                            <a:srgbClr val="000000"/>
                          </a:solidFill>
                          <a:latin typeface="Times New Roman"/>
                          <a:ea typeface="Times New Roman"/>
                          <a:cs typeface="Times New Roman"/>
                        </a:rPr>
                        <a:t>Ec</a:t>
                      </a:r>
                      <a:r>
                        <a:rPr lang="en-US" sz="1600" dirty="0">
                          <a:solidFill>
                            <a:srgbClr val="000000"/>
                          </a:solidFill>
                          <a:latin typeface="Times New Roman"/>
                          <a:ea typeface="Times New Roman"/>
                          <a:cs typeface="Times New Roman"/>
                        </a:rPr>
                        <a:t>)</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err="1">
                          <a:solidFill>
                            <a:srgbClr val="000000"/>
                          </a:solidFill>
                          <a:latin typeface="Times New Roman"/>
                          <a:ea typeface="Times New Roman"/>
                          <a:cs typeface="Times New Roman"/>
                        </a:rPr>
                        <a:t>Evaluați</a:t>
                      </a:r>
                      <a:r>
                        <a:rPr lang="en-US" sz="1600" dirty="0">
                          <a:solidFill>
                            <a:srgbClr val="000000"/>
                          </a:solidFill>
                          <a:latin typeface="Times New Roman"/>
                          <a:ea typeface="Times New Roman"/>
                          <a:cs typeface="Times New Roman"/>
                        </a:rPr>
                        <a:t> E)d)</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Nr. note </a:t>
                      </a:r>
                      <a:r>
                        <a:rPr lang="en-US" sz="1600" dirty="0" err="1">
                          <a:solidFill>
                            <a:srgbClr val="000000"/>
                          </a:solidFill>
                          <a:latin typeface="Times New Roman"/>
                          <a:ea typeface="Times New Roman"/>
                          <a:cs typeface="Times New Roman"/>
                        </a:rPr>
                        <a:t>peste</a:t>
                      </a:r>
                      <a:r>
                        <a:rPr lang="en-US" sz="1600" dirty="0">
                          <a:solidFill>
                            <a:srgbClr val="000000"/>
                          </a:solidFill>
                          <a:latin typeface="Times New Roman"/>
                          <a:ea typeface="Times New Roman"/>
                          <a:cs typeface="Times New Roman"/>
                        </a:rPr>
                        <a:t> 5 la  E)d)</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Nr. note sub 5 la E)d)</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dirty="0" err="1">
                          <a:solidFill>
                            <a:srgbClr val="000000"/>
                          </a:solidFill>
                          <a:latin typeface="Times New Roman"/>
                          <a:ea typeface="Times New Roman"/>
                          <a:cs typeface="Times New Roman"/>
                        </a:rPr>
                        <a:t>Procentul</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notelor</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peste</a:t>
                      </a:r>
                      <a:r>
                        <a:rPr lang="en-US" sz="1600" dirty="0">
                          <a:solidFill>
                            <a:srgbClr val="000000"/>
                          </a:solidFill>
                          <a:latin typeface="Times New Roman"/>
                          <a:ea typeface="Times New Roman"/>
                          <a:cs typeface="Times New Roman"/>
                        </a:rPr>
                        <a:t> 5 la Ed)</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99110">
                <a:tc>
                  <a:txBody>
                    <a:bodyPr/>
                    <a:lstStyle/>
                    <a:p>
                      <a:pPr algn="r">
                        <a:lnSpc>
                          <a:spcPct val="115000"/>
                        </a:lnSpc>
                        <a:spcAft>
                          <a:spcPts val="0"/>
                        </a:spcAft>
                      </a:pPr>
                      <a:r>
                        <a:rPr lang="en-US" sz="1600">
                          <a:solidFill>
                            <a:srgbClr val="000000"/>
                          </a:solidFill>
                          <a:latin typeface="Times New Roman"/>
                          <a:ea typeface="Times New Roman"/>
                          <a:cs typeface="Times New Roman"/>
                        </a:rPr>
                        <a:t>4262</a:t>
                      </a:r>
                      <a:endParaRPr lang="en-US" sz="1600">
                        <a:latin typeface="Calibri"/>
                        <a:ea typeface="Calibri"/>
                        <a:cs typeface="Times New Roman"/>
                      </a:endParaRPr>
                    </a:p>
                  </a:txBody>
                  <a:tcPr marL="48768" marR="4876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3427</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80.40825903</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122</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1126</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3,891</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2,399</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1,501</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r">
                        <a:lnSpc>
                          <a:spcPct val="115000"/>
                        </a:lnSpc>
                        <a:spcAft>
                          <a:spcPts val="0"/>
                        </a:spcAft>
                      </a:pPr>
                      <a:r>
                        <a:rPr lang="en-US" sz="1600" b="1">
                          <a:solidFill>
                            <a:srgbClr val="000000"/>
                          </a:solidFill>
                          <a:latin typeface="Times New Roman"/>
                          <a:ea typeface="Times New Roman"/>
                          <a:cs typeface="Times New Roman"/>
                        </a:rPr>
                        <a:t>61.65%</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3,789</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1,657</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2,137</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r">
                        <a:lnSpc>
                          <a:spcPct val="115000"/>
                        </a:lnSpc>
                        <a:spcAft>
                          <a:spcPts val="0"/>
                        </a:spcAft>
                      </a:pPr>
                      <a:r>
                        <a:rPr lang="en-US" sz="1600" b="1">
                          <a:solidFill>
                            <a:srgbClr val="000000"/>
                          </a:solidFill>
                          <a:latin typeface="Times New Roman"/>
                          <a:ea typeface="Times New Roman"/>
                          <a:cs typeface="Times New Roman"/>
                        </a:rPr>
                        <a:t>43.73%</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3,556</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1,917</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lnSpc>
                          <a:spcPct val="115000"/>
                        </a:lnSpc>
                        <a:spcAft>
                          <a:spcPts val="0"/>
                        </a:spcAft>
                      </a:pPr>
                      <a:r>
                        <a:rPr lang="en-US" sz="1600">
                          <a:solidFill>
                            <a:srgbClr val="000000"/>
                          </a:solidFill>
                          <a:latin typeface="Times New Roman"/>
                          <a:ea typeface="Times New Roman"/>
                          <a:cs typeface="Times New Roman"/>
                        </a:rPr>
                        <a:t>1,657</a:t>
                      </a:r>
                      <a:endParaRPr lang="en-US" sz="160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r">
                        <a:lnSpc>
                          <a:spcPct val="115000"/>
                        </a:lnSpc>
                        <a:spcAft>
                          <a:spcPts val="0"/>
                        </a:spcAft>
                      </a:pPr>
                      <a:r>
                        <a:rPr lang="en-US" sz="1600" b="1" dirty="0">
                          <a:solidFill>
                            <a:srgbClr val="000000"/>
                          </a:solidFill>
                          <a:latin typeface="Times New Roman"/>
                          <a:ea typeface="Times New Roman"/>
                          <a:cs typeface="Times New Roman"/>
                        </a:rPr>
                        <a:t>53.91%</a:t>
                      </a:r>
                      <a:endParaRPr lang="en-US" sz="1600" dirty="0">
                        <a:latin typeface="Calibri"/>
                        <a:ea typeface="Calibri"/>
                        <a:cs typeface="Times New Roman"/>
                      </a:endParaRPr>
                    </a:p>
                  </a:txBody>
                  <a:tcPr marL="48768" marR="487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r>
            </a:tbl>
          </a:graphicData>
        </a:graphic>
      </p:graphicFrame>
      <p:sp>
        <p:nvSpPr>
          <p:cNvPr id="13" name="TextBox 12"/>
          <p:cNvSpPr txBox="1"/>
          <p:nvPr/>
        </p:nvSpPr>
        <p:spPr>
          <a:xfrm>
            <a:off x="214282" y="2428868"/>
            <a:ext cx="3000396" cy="400110"/>
          </a:xfrm>
          <a:prstGeom prst="rect">
            <a:avLst/>
          </a:prstGeom>
          <a:noFill/>
        </p:spPr>
        <p:txBody>
          <a:bodyPr wrap="square" rtlCol="0">
            <a:spAutoFit/>
          </a:bodyPr>
          <a:lstStyle/>
          <a:p>
            <a:r>
              <a:rPr lang="ro-RO" sz="2000" b="1" dirty="0" smtClean="0"/>
              <a:t>Promovabilitate: 53,10%</a:t>
            </a:r>
            <a:endParaRPr lang="en-US"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0" y="1000108"/>
            <a:ext cx="9144000" cy="584775"/>
          </a:xfrm>
          <a:prstGeom prst="rect">
            <a:avLst/>
          </a:prstGeom>
          <a:noFill/>
        </p:spPr>
        <p:txBody>
          <a:bodyPr wrap="square" rtlCol="0">
            <a:spAutoFit/>
          </a:bodyPr>
          <a:lstStyle/>
          <a:p>
            <a:pPr algn="ctr"/>
            <a:r>
              <a:rPr lang="ro-RO" sz="3200" b="1" dirty="0" smtClean="0"/>
              <a:t>Concursuri şi olimpiade şcolare 2015</a:t>
            </a:r>
            <a:endParaRPr lang="en-US" sz="3200" b="1" dirty="0" smtClean="0"/>
          </a:p>
        </p:txBody>
      </p:sp>
      <p:sp>
        <p:nvSpPr>
          <p:cNvPr id="11" name="TextBox 10"/>
          <p:cNvSpPr txBox="1"/>
          <p:nvPr/>
        </p:nvSpPr>
        <p:spPr>
          <a:xfrm>
            <a:off x="0" y="1571612"/>
            <a:ext cx="9144000" cy="584775"/>
          </a:xfrm>
          <a:prstGeom prst="rect">
            <a:avLst/>
          </a:prstGeom>
          <a:noFill/>
        </p:spPr>
        <p:txBody>
          <a:bodyPr wrap="square" rtlCol="0">
            <a:spAutoFit/>
          </a:bodyPr>
          <a:lstStyle/>
          <a:p>
            <a:pPr algn="ctr"/>
            <a:r>
              <a:rPr lang="ro-RO" sz="3200" b="1" dirty="0" smtClean="0"/>
              <a:t>Premiul I</a:t>
            </a:r>
          </a:p>
        </p:txBody>
      </p:sp>
      <p:graphicFrame>
        <p:nvGraphicFramePr>
          <p:cNvPr id="13" name="Table 12"/>
          <p:cNvGraphicFramePr>
            <a:graphicFrameLocks noGrp="1"/>
          </p:cNvGraphicFramePr>
          <p:nvPr/>
        </p:nvGraphicFramePr>
        <p:xfrm>
          <a:off x="142844" y="2285992"/>
          <a:ext cx="9001156" cy="3903718"/>
        </p:xfrm>
        <a:graphic>
          <a:graphicData uri="http://schemas.openxmlformats.org/drawingml/2006/table">
            <a:tbl>
              <a:tblPr/>
              <a:tblGrid>
                <a:gridCol w="2285984"/>
                <a:gridCol w="1000132"/>
                <a:gridCol w="2500330"/>
                <a:gridCol w="3214710"/>
              </a:tblGrid>
              <a:tr h="621246">
                <a:tc>
                  <a:txBody>
                    <a:bodyPr/>
                    <a:lstStyle/>
                    <a:p>
                      <a:pPr algn="ctr" fontAlgn="b"/>
                      <a:r>
                        <a:rPr lang="en-US" sz="1600" b="1" i="0" u="none" strike="noStrike" dirty="0" err="1">
                          <a:solidFill>
                            <a:srgbClr val="000000"/>
                          </a:solidFill>
                          <a:latin typeface="Arial"/>
                        </a:rPr>
                        <a:t>Numele</a:t>
                      </a:r>
                      <a:r>
                        <a:rPr lang="en-US" sz="1600" b="1" i="0" u="none" strike="noStrike" dirty="0">
                          <a:solidFill>
                            <a:srgbClr val="000000"/>
                          </a:solidFill>
                          <a:latin typeface="Arial"/>
                        </a:rPr>
                        <a:t> </a:t>
                      </a:r>
                      <a:r>
                        <a:rPr lang="en-US" sz="1600" b="1" i="0" u="none" strike="noStrike" dirty="0" err="1">
                          <a:solidFill>
                            <a:srgbClr val="000000"/>
                          </a:solidFill>
                          <a:latin typeface="Arial"/>
                        </a:rPr>
                        <a:t>si</a:t>
                      </a:r>
                      <a:r>
                        <a:rPr lang="en-US" sz="1600" b="1" i="0" u="none" strike="noStrike" dirty="0">
                          <a:solidFill>
                            <a:srgbClr val="000000"/>
                          </a:solidFill>
                          <a:latin typeface="Arial"/>
                        </a:rPr>
                        <a:t> </a:t>
                      </a:r>
                      <a:r>
                        <a:rPr lang="en-US" sz="1600" b="1" i="0" u="none" strike="noStrike" dirty="0" err="1">
                          <a:solidFill>
                            <a:srgbClr val="000000"/>
                          </a:solidFill>
                          <a:latin typeface="Arial"/>
                        </a:rPr>
                        <a:t>prenumele</a:t>
                      </a:r>
                      <a:r>
                        <a:rPr lang="en-US" sz="1600" b="1" i="0" u="none" strike="noStrike" dirty="0">
                          <a:solidFill>
                            <a:srgbClr val="000000"/>
                          </a:solidFill>
                          <a:latin typeface="Arial"/>
                        </a:rPr>
                        <a:t> </a:t>
                      </a:r>
                      <a:r>
                        <a:rPr lang="en-US" sz="1600" b="1" i="0" u="none" strike="noStrike" dirty="0" err="1">
                          <a:solidFill>
                            <a:srgbClr val="000000"/>
                          </a:solidFill>
                          <a:latin typeface="Arial"/>
                        </a:rPr>
                        <a:t>elevului</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Clasa</a:t>
                      </a:r>
                      <a:r>
                        <a:rPr lang="en-US" sz="1600" b="1" i="0" u="none" strike="noStrike" dirty="0">
                          <a:solidFill>
                            <a:srgbClr val="000000"/>
                          </a:solidFill>
                          <a:latin typeface="Arial"/>
                        </a:rPr>
                        <a:t>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Disciplina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Unitatea</a:t>
                      </a:r>
                      <a:r>
                        <a:rPr lang="en-US" sz="1600" b="1" i="0" u="none" strike="noStrike" dirty="0">
                          <a:solidFill>
                            <a:srgbClr val="000000"/>
                          </a:solidFill>
                          <a:latin typeface="Arial"/>
                        </a:rPr>
                        <a:t> </a:t>
                      </a:r>
                      <a:r>
                        <a:rPr lang="en-US" sz="1600" b="1" i="0" u="none" strike="noStrike" dirty="0" err="1">
                          <a:solidFill>
                            <a:srgbClr val="000000"/>
                          </a:solidFill>
                          <a:latin typeface="Arial"/>
                        </a:rPr>
                        <a:t>scolara</a:t>
                      </a:r>
                      <a:r>
                        <a:rPr lang="en-US" sz="1600" b="1" i="0" u="none" strike="noStrike" dirty="0">
                          <a:solidFill>
                            <a:srgbClr val="000000"/>
                          </a:solidFill>
                          <a:latin typeface="Arial"/>
                        </a:rPr>
                        <a:t> de </a:t>
                      </a:r>
                      <a:r>
                        <a:rPr lang="en-US" sz="1600" b="1" i="0" u="none" strike="noStrike" dirty="0" err="1">
                          <a:solidFill>
                            <a:srgbClr val="000000"/>
                          </a:solidFill>
                          <a:latin typeface="Arial"/>
                        </a:rPr>
                        <a:t>provenienta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1246">
                <a:tc>
                  <a:txBody>
                    <a:bodyPr/>
                    <a:lstStyle/>
                    <a:p>
                      <a:pPr algn="ctr" fontAlgn="b"/>
                      <a:r>
                        <a:rPr lang="en-US" sz="1600" b="0" i="0" u="none" strike="noStrike" dirty="0" smtClean="0">
                          <a:solidFill>
                            <a:srgbClr val="000000"/>
                          </a:solidFill>
                          <a:latin typeface="Arial"/>
                        </a:rPr>
                        <a:t>DIRSTARU R.REBECA CECILIA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VII</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si</a:t>
                      </a:r>
                      <a:r>
                        <a:rPr lang="en-US" sz="1600" b="0" i="0" u="none" strike="noStrike" dirty="0">
                          <a:solidFill>
                            <a:srgbClr val="000000"/>
                          </a:solidFill>
                          <a:latin typeface="Arial"/>
                        </a:rPr>
                        <a:t> </a:t>
                      </a:r>
                      <a:r>
                        <a:rPr lang="en-US" sz="1600" b="0" i="0" u="none" strike="noStrike" dirty="0" err="1">
                          <a:solidFill>
                            <a:srgbClr val="000000"/>
                          </a:solidFill>
                          <a:latin typeface="Arial"/>
                        </a:rPr>
                        <a:t>literatura</a:t>
                      </a:r>
                      <a:r>
                        <a:rPr lang="en-US" sz="1600" b="0" i="0" u="none" strike="noStrike" dirty="0">
                          <a:solidFill>
                            <a:srgbClr val="000000"/>
                          </a:solidFill>
                          <a:latin typeface="Arial"/>
                        </a:rPr>
                        <a:t> </a:t>
                      </a:r>
                      <a:r>
                        <a:rPr lang="en-US" sz="1600" b="0" i="0" u="none" strike="noStrike" dirty="0" err="1">
                          <a:solidFill>
                            <a:srgbClr val="000000"/>
                          </a:solidFill>
                          <a:latin typeface="Arial"/>
                        </a:rPr>
                        <a:t>romana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600" b="0" i="0" u="none" strike="noStrike" dirty="0">
                          <a:solidFill>
                            <a:srgbClr val="000000"/>
                          </a:solidFill>
                          <a:latin typeface="Arial"/>
                        </a:rPr>
                        <a:t>Scoala Gimnaziala ,,Eugen Ionescu''Slatina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369">
                <a:tc>
                  <a:txBody>
                    <a:bodyPr/>
                    <a:lstStyle/>
                    <a:p>
                      <a:pPr algn="ctr" fontAlgn="b"/>
                      <a:r>
                        <a:rPr lang="ro-RO" sz="1600" b="0" i="0" u="none" strike="noStrike" dirty="0" smtClean="0">
                          <a:solidFill>
                            <a:srgbClr val="000000"/>
                          </a:solidFill>
                          <a:latin typeface="Arial"/>
                        </a:rPr>
                        <a:t>IVAN MIRUNA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X</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germana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Arial"/>
                        </a:rPr>
                        <a:t>C</a:t>
                      </a:r>
                      <a:r>
                        <a:rPr lang="ro-RO" sz="1600" b="0" i="0" u="none" strike="noStrike" dirty="0" smtClean="0">
                          <a:solidFill>
                            <a:srgbClr val="000000"/>
                          </a:solidFill>
                          <a:latin typeface="Arial"/>
                        </a:rPr>
                        <a:t>olegiul </a:t>
                      </a:r>
                      <a:r>
                        <a:rPr lang="en-US" sz="1600" b="0" i="0" u="none" strike="noStrike" dirty="0" smtClean="0">
                          <a:solidFill>
                            <a:srgbClr val="000000"/>
                          </a:solidFill>
                          <a:latin typeface="Arial"/>
                        </a:rPr>
                        <a:t>N</a:t>
                      </a:r>
                      <a:r>
                        <a:rPr lang="ro-RO" sz="1600" b="0" i="0" u="none" strike="noStrike" dirty="0" smtClean="0">
                          <a:solidFill>
                            <a:srgbClr val="000000"/>
                          </a:solidFill>
                          <a:latin typeface="Arial"/>
                        </a:rPr>
                        <a:t>ational</a:t>
                      </a:r>
                      <a:r>
                        <a:rPr lang="ro-RO" sz="1600" b="0" i="0" u="none" strike="noStrike" baseline="0" dirty="0" smtClean="0">
                          <a:solidFill>
                            <a:srgbClr val="000000"/>
                          </a:solidFill>
                          <a:latin typeface="Arial"/>
                        </a:rPr>
                        <a:t> </a:t>
                      </a:r>
                      <a:r>
                        <a:rPr lang="en-US" sz="1600" b="0" i="0" u="none" strike="noStrike" dirty="0" smtClean="0">
                          <a:solidFill>
                            <a:srgbClr val="000000"/>
                          </a:solidFill>
                          <a:latin typeface="Arial"/>
                        </a:rPr>
                        <a:t>R</a:t>
                      </a:r>
                      <a:r>
                        <a:rPr lang="ro-RO" sz="1600" b="0" i="0" u="none" strike="noStrike" dirty="0" smtClean="0">
                          <a:solidFill>
                            <a:srgbClr val="000000"/>
                          </a:solidFill>
                          <a:latin typeface="Arial"/>
                        </a:rPr>
                        <a:t>adu </a:t>
                      </a:r>
                      <a:r>
                        <a:rPr lang="en-US" sz="1600" b="0" i="0" u="none" strike="noStrike" dirty="0" smtClean="0">
                          <a:solidFill>
                            <a:srgbClr val="000000"/>
                          </a:solidFill>
                          <a:latin typeface="Arial"/>
                        </a:rPr>
                        <a:t>G</a:t>
                      </a:r>
                      <a:r>
                        <a:rPr lang="ro-RO" sz="1600" b="0" i="0" u="none" strike="noStrike" dirty="0" smtClean="0">
                          <a:solidFill>
                            <a:srgbClr val="000000"/>
                          </a:solidFill>
                          <a:latin typeface="Arial"/>
                        </a:rPr>
                        <a:t>receanu</a:t>
                      </a:r>
                      <a:r>
                        <a:rPr lang="en-US" sz="1600" b="0" i="0" u="none" strike="noStrike" dirty="0" smtClean="0">
                          <a:solidFill>
                            <a:srgbClr val="000000"/>
                          </a:solidFill>
                          <a:latin typeface="Arial"/>
                        </a:rPr>
                        <a:t> </a:t>
                      </a:r>
                      <a:r>
                        <a:rPr lang="en-US" sz="1600" b="0" i="0" u="none" strike="noStrike" dirty="0" err="1">
                          <a:solidFill>
                            <a:srgbClr val="000000"/>
                          </a:solidFill>
                          <a:latin typeface="Arial"/>
                        </a:rPr>
                        <a:t>Slatina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2860">
                <a:tc>
                  <a:txBody>
                    <a:bodyPr/>
                    <a:lstStyle/>
                    <a:p>
                      <a:pPr algn="ctr" fontAlgn="b"/>
                      <a:r>
                        <a:rPr lang="en-US" sz="1600" b="0" i="0" u="none" strike="noStrike">
                          <a:solidFill>
                            <a:srgbClr val="000000"/>
                          </a:solidFill>
                          <a:latin typeface="Arial"/>
                        </a:rPr>
                        <a:t>MATEI P. MARIA CERASELA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IX</a:t>
                      </a:r>
                      <a:endParaRPr lang="pt-BR"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LIMBA FRANCEZA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LICEUL TEORETIC ,,PETRE PANDREA’’ BALS OLT</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1246">
                <a:tc>
                  <a:txBody>
                    <a:bodyPr/>
                    <a:lstStyle/>
                    <a:p>
                      <a:pPr algn="ctr" fontAlgn="b"/>
                      <a:r>
                        <a:rPr lang="en-US" sz="1600" b="0" i="0" u="none" strike="noStrike">
                          <a:solidFill>
                            <a:srgbClr val="000000"/>
                          </a:solidFill>
                          <a:latin typeface="Arial"/>
                        </a:rPr>
                        <a:t>STAN LUCIAN FLORENTIN</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smtClean="0">
                          <a:solidFill>
                            <a:srgbClr val="000000"/>
                          </a:solidFill>
                          <a:latin typeface="Arial"/>
                        </a:rPr>
                        <a:t>XI</a:t>
                      </a:r>
                      <a:endParaRPr lang="en-US" sz="1600" b="0" i="0" u="none" strike="noStrike">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Agricultura - Cresterea animalelor</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Colegiul</a:t>
                      </a:r>
                      <a:r>
                        <a:rPr lang="en-US" sz="1600" b="0" i="0" u="none" strike="noStrike" dirty="0">
                          <a:solidFill>
                            <a:srgbClr val="000000"/>
                          </a:solidFill>
                          <a:latin typeface="Arial"/>
                        </a:rPr>
                        <a:t> National ”Carol 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1246">
                <a:tc>
                  <a:txBody>
                    <a:bodyPr/>
                    <a:lstStyle/>
                    <a:p>
                      <a:pPr algn="ctr" fontAlgn="b"/>
                      <a:r>
                        <a:rPr lang="en-US" sz="1600" b="0" i="0" u="none" strike="noStrike">
                          <a:solidFill>
                            <a:srgbClr val="000000"/>
                          </a:solidFill>
                          <a:latin typeface="Arial"/>
                        </a:rPr>
                        <a:t>TUDOSIE T.MARIA ANDREEA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Arial"/>
                        </a:rPr>
                        <a:t>VI</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si</a:t>
                      </a:r>
                      <a:r>
                        <a:rPr lang="en-US" sz="1600" b="0" i="0" u="none" strike="noStrike" dirty="0">
                          <a:solidFill>
                            <a:srgbClr val="000000"/>
                          </a:solidFill>
                          <a:latin typeface="Arial"/>
                        </a:rPr>
                        <a:t> </a:t>
                      </a:r>
                      <a:r>
                        <a:rPr lang="en-US" sz="1600" b="0" i="0" u="none" strike="noStrike" dirty="0" err="1">
                          <a:solidFill>
                            <a:srgbClr val="000000"/>
                          </a:solidFill>
                          <a:latin typeface="Arial"/>
                        </a:rPr>
                        <a:t>literatura</a:t>
                      </a:r>
                      <a:r>
                        <a:rPr lang="en-US" sz="1600" b="0" i="0" u="none" strike="noStrike" dirty="0">
                          <a:solidFill>
                            <a:srgbClr val="000000"/>
                          </a:solidFill>
                          <a:latin typeface="Arial"/>
                        </a:rPr>
                        <a:t> </a:t>
                      </a:r>
                      <a:r>
                        <a:rPr lang="en-US" sz="1600" b="0" i="0" u="none" strike="noStrike" dirty="0" err="1">
                          <a:solidFill>
                            <a:srgbClr val="000000"/>
                          </a:solidFill>
                          <a:latin typeface="Arial"/>
                        </a:rPr>
                        <a:t>romana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600" b="0" i="0" u="none" strike="noStrike" dirty="0">
                          <a:solidFill>
                            <a:srgbClr val="000000"/>
                          </a:solidFill>
                          <a:latin typeface="Arial"/>
                        </a:rPr>
                        <a:t>Scoala Gimnaziala ,,Eugen Ionescu''Slatina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571612"/>
            <a:ext cx="9144000" cy="584775"/>
          </a:xfrm>
          <a:prstGeom prst="rect">
            <a:avLst/>
          </a:prstGeom>
          <a:noFill/>
        </p:spPr>
        <p:txBody>
          <a:bodyPr wrap="square" rtlCol="0">
            <a:spAutoFit/>
          </a:bodyPr>
          <a:lstStyle/>
          <a:p>
            <a:pPr algn="ctr"/>
            <a:r>
              <a:rPr lang="ro-RO" sz="3200" b="1" dirty="0" smtClean="0"/>
              <a:t>Premiul II</a:t>
            </a:r>
          </a:p>
        </p:txBody>
      </p:sp>
      <p:graphicFrame>
        <p:nvGraphicFramePr>
          <p:cNvPr id="10" name="Table 9"/>
          <p:cNvGraphicFramePr>
            <a:graphicFrameLocks noGrp="1"/>
          </p:cNvGraphicFramePr>
          <p:nvPr/>
        </p:nvGraphicFramePr>
        <p:xfrm>
          <a:off x="571472" y="2500306"/>
          <a:ext cx="8001056" cy="3143272"/>
        </p:xfrm>
        <a:graphic>
          <a:graphicData uri="http://schemas.openxmlformats.org/drawingml/2006/table">
            <a:tbl>
              <a:tblPr/>
              <a:tblGrid>
                <a:gridCol w="2191873"/>
                <a:gridCol w="737085"/>
                <a:gridCol w="1643074"/>
                <a:gridCol w="3429024"/>
              </a:tblGrid>
              <a:tr h="1111816">
                <a:tc>
                  <a:txBody>
                    <a:bodyPr/>
                    <a:lstStyle/>
                    <a:p>
                      <a:pPr algn="ctr" fontAlgn="b"/>
                      <a:r>
                        <a:rPr lang="en-US" sz="1600" b="1" i="0" u="none" strike="noStrike" dirty="0" err="1">
                          <a:solidFill>
                            <a:srgbClr val="000000"/>
                          </a:solidFill>
                          <a:latin typeface="Arial"/>
                        </a:rPr>
                        <a:t>Numele</a:t>
                      </a:r>
                      <a:r>
                        <a:rPr lang="en-US" sz="1600" b="1" i="0" u="none" strike="noStrike" dirty="0">
                          <a:solidFill>
                            <a:srgbClr val="000000"/>
                          </a:solidFill>
                          <a:latin typeface="Arial"/>
                        </a:rPr>
                        <a:t> </a:t>
                      </a:r>
                      <a:r>
                        <a:rPr lang="en-US" sz="1600" b="1" i="0" u="none" strike="noStrike" dirty="0" err="1">
                          <a:solidFill>
                            <a:srgbClr val="000000"/>
                          </a:solidFill>
                          <a:latin typeface="Arial"/>
                        </a:rPr>
                        <a:t>si</a:t>
                      </a:r>
                      <a:r>
                        <a:rPr lang="en-US" sz="1600" b="1" i="0" u="none" strike="noStrike" dirty="0">
                          <a:solidFill>
                            <a:srgbClr val="000000"/>
                          </a:solidFill>
                          <a:latin typeface="Arial"/>
                        </a:rPr>
                        <a:t> </a:t>
                      </a:r>
                      <a:r>
                        <a:rPr lang="en-US" sz="1600" b="1" i="0" u="none" strike="noStrike" dirty="0" err="1">
                          <a:solidFill>
                            <a:srgbClr val="000000"/>
                          </a:solidFill>
                          <a:latin typeface="Arial"/>
                        </a:rPr>
                        <a:t>prenumele</a:t>
                      </a:r>
                      <a:r>
                        <a:rPr lang="en-US" sz="1600" b="1" i="0" u="none" strike="noStrike" dirty="0">
                          <a:solidFill>
                            <a:srgbClr val="000000"/>
                          </a:solidFill>
                          <a:latin typeface="Arial"/>
                        </a:rPr>
                        <a:t> </a:t>
                      </a:r>
                      <a:r>
                        <a:rPr lang="en-US" sz="1600" b="1" i="0" u="none" strike="noStrike" dirty="0" err="1">
                          <a:solidFill>
                            <a:srgbClr val="000000"/>
                          </a:solidFill>
                          <a:latin typeface="Arial"/>
                        </a:rPr>
                        <a:t>elevului</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Clasa</a:t>
                      </a:r>
                      <a:r>
                        <a:rPr lang="en-US" sz="1600" b="1" i="0" u="none" strike="noStrike" dirty="0">
                          <a:solidFill>
                            <a:srgbClr val="000000"/>
                          </a:solidFill>
                          <a:latin typeface="Arial"/>
                        </a:rPr>
                        <a:t>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Disciplina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Unitatea</a:t>
                      </a:r>
                      <a:r>
                        <a:rPr lang="en-US" sz="1600" b="1" i="0" u="none" strike="noStrike" dirty="0">
                          <a:solidFill>
                            <a:srgbClr val="000000"/>
                          </a:solidFill>
                          <a:latin typeface="Arial"/>
                        </a:rPr>
                        <a:t> </a:t>
                      </a:r>
                      <a:r>
                        <a:rPr lang="en-US" sz="1600" b="1" i="0" u="none" strike="noStrike" dirty="0" err="1">
                          <a:solidFill>
                            <a:srgbClr val="000000"/>
                          </a:solidFill>
                          <a:latin typeface="Arial"/>
                        </a:rPr>
                        <a:t>scolara</a:t>
                      </a:r>
                      <a:r>
                        <a:rPr lang="en-US" sz="1600" b="1" i="0" u="none" strike="noStrike" dirty="0">
                          <a:solidFill>
                            <a:srgbClr val="000000"/>
                          </a:solidFill>
                          <a:latin typeface="Arial"/>
                        </a:rPr>
                        <a:t> de </a:t>
                      </a:r>
                      <a:r>
                        <a:rPr lang="en-US" sz="1600" b="1" i="0" u="none" strike="noStrike" dirty="0" err="1">
                          <a:solidFill>
                            <a:srgbClr val="000000"/>
                          </a:solidFill>
                          <a:latin typeface="Arial"/>
                        </a:rPr>
                        <a:t>provenienta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7152">
                <a:tc>
                  <a:txBody>
                    <a:bodyPr/>
                    <a:lstStyle/>
                    <a:p>
                      <a:pPr algn="ctr" fontAlgn="b"/>
                      <a:r>
                        <a:rPr lang="en-US" sz="1600" b="0" i="0" u="none" strike="noStrike">
                          <a:solidFill>
                            <a:srgbClr val="000000"/>
                          </a:solidFill>
                          <a:latin typeface="Arial"/>
                        </a:rPr>
                        <a:t>Ene Suzana Georgiana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a X 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germana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Colegiul</a:t>
                      </a:r>
                      <a:r>
                        <a:rPr lang="ro-RO" sz="1600" b="0" i="0" u="none" strike="noStrike" baseline="0" dirty="0" smtClean="0">
                          <a:solidFill>
                            <a:srgbClr val="000000"/>
                          </a:solidFill>
                          <a:latin typeface="Arial"/>
                        </a:rPr>
                        <a:t> National Ion Minulescu 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7152">
                <a:tc>
                  <a:txBody>
                    <a:bodyPr/>
                    <a:lstStyle/>
                    <a:p>
                      <a:pPr algn="ctr" fontAlgn="b"/>
                      <a:r>
                        <a:rPr lang="en-US" sz="1600" b="0" i="0" u="none" strike="noStrike">
                          <a:solidFill>
                            <a:srgbClr val="000000"/>
                          </a:solidFill>
                          <a:latin typeface="Arial"/>
                        </a:rPr>
                        <a:t>Glont Daniela Nauma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a XII 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Limba germana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Colegiul</a:t>
                      </a:r>
                      <a:r>
                        <a:rPr lang="ro-RO" sz="1600" b="0" i="0" u="none" strike="noStrike" baseline="0" dirty="0" smtClean="0">
                          <a:solidFill>
                            <a:srgbClr val="000000"/>
                          </a:solidFill>
                          <a:latin typeface="Arial"/>
                        </a:rPr>
                        <a:t> National Ion Minulescu Slatina</a:t>
                      </a:r>
                      <a:endParaRPr lang="ro-RO" sz="1600" b="0" i="0" u="none" strike="noStrike" baseline="0" dirty="0" smtClean="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7152">
                <a:tc>
                  <a:txBody>
                    <a:bodyPr/>
                    <a:lstStyle/>
                    <a:p>
                      <a:pPr algn="ctr" fontAlgn="b"/>
                      <a:r>
                        <a:rPr lang="en-US" sz="1600" b="0" i="0" u="none" strike="noStrike">
                          <a:solidFill>
                            <a:srgbClr val="000000"/>
                          </a:solidFill>
                          <a:latin typeface="Arial"/>
                        </a:rPr>
                        <a:t>Gutica Florescu Lucian</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a X 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Limba germana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Colegiul</a:t>
                      </a:r>
                      <a:r>
                        <a:rPr lang="ro-RO" sz="1600" b="0" i="0" u="none" strike="noStrike" baseline="0" dirty="0" smtClean="0">
                          <a:solidFill>
                            <a:srgbClr val="000000"/>
                          </a:solidFill>
                          <a:latin typeface="Arial"/>
                        </a:rPr>
                        <a:t> National Ion Minulescu Slatina</a:t>
                      </a:r>
                      <a:endParaRPr lang="ro-RO" sz="1600" b="0" i="0" u="none" strike="noStrike" baseline="0" dirty="0" smtClean="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214422"/>
            <a:ext cx="9144000" cy="584775"/>
          </a:xfrm>
          <a:prstGeom prst="rect">
            <a:avLst/>
          </a:prstGeom>
          <a:noFill/>
        </p:spPr>
        <p:txBody>
          <a:bodyPr wrap="square" rtlCol="0">
            <a:spAutoFit/>
          </a:bodyPr>
          <a:lstStyle/>
          <a:p>
            <a:pPr algn="ctr"/>
            <a:r>
              <a:rPr lang="ro-RO" sz="3200" b="1" dirty="0" smtClean="0"/>
              <a:t>Premiul III</a:t>
            </a:r>
          </a:p>
        </p:txBody>
      </p:sp>
      <p:graphicFrame>
        <p:nvGraphicFramePr>
          <p:cNvPr id="10" name="Table 9"/>
          <p:cNvGraphicFramePr>
            <a:graphicFrameLocks noGrp="1"/>
          </p:cNvGraphicFramePr>
          <p:nvPr/>
        </p:nvGraphicFramePr>
        <p:xfrm>
          <a:off x="142844" y="2000240"/>
          <a:ext cx="8786874" cy="4289807"/>
        </p:xfrm>
        <a:graphic>
          <a:graphicData uri="http://schemas.openxmlformats.org/drawingml/2006/table">
            <a:tbl>
              <a:tblPr/>
              <a:tblGrid>
                <a:gridCol w="2407146"/>
                <a:gridCol w="664688"/>
                <a:gridCol w="2071702"/>
                <a:gridCol w="3643338"/>
              </a:tblGrid>
              <a:tr h="574894">
                <a:tc>
                  <a:txBody>
                    <a:bodyPr/>
                    <a:lstStyle/>
                    <a:p>
                      <a:pPr algn="ctr" fontAlgn="b"/>
                      <a:r>
                        <a:rPr lang="en-US" sz="1600" b="1" i="0" u="none" strike="noStrike" dirty="0" err="1">
                          <a:solidFill>
                            <a:srgbClr val="000000"/>
                          </a:solidFill>
                          <a:latin typeface="Arial"/>
                        </a:rPr>
                        <a:t>Numele</a:t>
                      </a:r>
                      <a:r>
                        <a:rPr lang="en-US" sz="1600" b="1" i="0" u="none" strike="noStrike" dirty="0">
                          <a:solidFill>
                            <a:srgbClr val="000000"/>
                          </a:solidFill>
                          <a:latin typeface="Arial"/>
                        </a:rPr>
                        <a:t> </a:t>
                      </a:r>
                      <a:r>
                        <a:rPr lang="en-US" sz="1600" b="1" i="0" u="none" strike="noStrike" dirty="0" err="1">
                          <a:solidFill>
                            <a:srgbClr val="000000"/>
                          </a:solidFill>
                          <a:latin typeface="Arial"/>
                        </a:rPr>
                        <a:t>si</a:t>
                      </a:r>
                      <a:r>
                        <a:rPr lang="en-US" sz="1600" b="1" i="0" u="none" strike="noStrike" dirty="0">
                          <a:solidFill>
                            <a:srgbClr val="000000"/>
                          </a:solidFill>
                          <a:latin typeface="Arial"/>
                        </a:rPr>
                        <a:t> </a:t>
                      </a:r>
                      <a:r>
                        <a:rPr lang="en-US" sz="1600" b="1" i="0" u="none" strike="noStrike" dirty="0" err="1">
                          <a:solidFill>
                            <a:srgbClr val="000000"/>
                          </a:solidFill>
                          <a:latin typeface="Arial"/>
                        </a:rPr>
                        <a:t>prenumele</a:t>
                      </a:r>
                      <a:r>
                        <a:rPr lang="en-US" sz="1600" b="1" i="0" u="none" strike="noStrike" dirty="0">
                          <a:solidFill>
                            <a:srgbClr val="000000"/>
                          </a:solidFill>
                          <a:latin typeface="Arial"/>
                        </a:rPr>
                        <a:t> </a:t>
                      </a:r>
                      <a:r>
                        <a:rPr lang="en-US" sz="1600" b="1" i="0" u="none" strike="noStrike" dirty="0" err="1">
                          <a:solidFill>
                            <a:srgbClr val="000000"/>
                          </a:solidFill>
                          <a:latin typeface="Arial"/>
                        </a:rPr>
                        <a:t>elevului</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Clasa</a:t>
                      </a:r>
                      <a:r>
                        <a:rPr lang="en-US" sz="1600" b="1" i="0" u="none" strike="noStrike" dirty="0">
                          <a:solidFill>
                            <a:srgbClr val="000000"/>
                          </a:solidFill>
                          <a:latin typeface="Arial"/>
                        </a:rPr>
                        <a:t>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Disciplina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Unitatea</a:t>
                      </a:r>
                      <a:r>
                        <a:rPr lang="en-US" sz="1600" b="1" i="0" u="none" strike="noStrike" dirty="0">
                          <a:solidFill>
                            <a:srgbClr val="000000"/>
                          </a:solidFill>
                          <a:latin typeface="Arial"/>
                        </a:rPr>
                        <a:t> </a:t>
                      </a:r>
                      <a:r>
                        <a:rPr lang="en-US" sz="1600" b="1" i="0" u="none" strike="noStrike" dirty="0" err="1">
                          <a:solidFill>
                            <a:srgbClr val="000000"/>
                          </a:solidFill>
                          <a:latin typeface="Arial"/>
                        </a:rPr>
                        <a:t>scolara</a:t>
                      </a:r>
                      <a:r>
                        <a:rPr lang="en-US" sz="1600" b="1" i="0" u="none" strike="noStrike" dirty="0">
                          <a:solidFill>
                            <a:srgbClr val="000000"/>
                          </a:solidFill>
                          <a:latin typeface="Arial"/>
                        </a:rPr>
                        <a:t> de </a:t>
                      </a:r>
                      <a:r>
                        <a:rPr lang="en-US" sz="1600" b="1" i="0" u="none" strike="noStrike" dirty="0" err="1">
                          <a:solidFill>
                            <a:srgbClr val="000000"/>
                          </a:solidFill>
                          <a:latin typeface="Arial"/>
                        </a:rPr>
                        <a:t>provenienta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894">
                <a:tc>
                  <a:txBody>
                    <a:bodyPr/>
                    <a:lstStyle/>
                    <a:p>
                      <a:pPr algn="ctr" fontAlgn="b"/>
                      <a:r>
                        <a:rPr lang="en-US" sz="1600" b="0" i="0" u="none" strike="noStrike" dirty="0" err="1">
                          <a:solidFill>
                            <a:srgbClr val="000000"/>
                          </a:solidFill>
                          <a:latin typeface="Arial"/>
                        </a:rPr>
                        <a:t>Dima</a:t>
                      </a:r>
                      <a:r>
                        <a:rPr lang="en-US" sz="1600" b="0" i="0" u="none" strike="noStrike" dirty="0">
                          <a:solidFill>
                            <a:srgbClr val="000000"/>
                          </a:solidFill>
                          <a:latin typeface="Arial"/>
                        </a:rPr>
                        <a:t> </a:t>
                      </a:r>
                      <a:r>
                        <a:rPr lang="en-US" sz="1600" b="0" i="0" u="none" strike="noStrike" dirty="0" err="1">
                          <a:solidFill>
                            <a:srgbClr val="000000"/>
                          </a:solidFill>
                          <a:latin typeface="Arial"/>
                        </a:rPr>
                        <a:t>Eustatiu</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XI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Informatica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C.N. "</a:t>
                      </a:r>
                      <a:r>
                        <a:rPr lang="en-US" sz="1600" b="0" i="0" u="none" strike="noStrike" dirty="0" err="1">
                          <a:solidFill>
                            <a:srgbClr val="000000"/>
                          </a:solidFill>
                          <a:latin typeface="Arial"/>
                        </a:rPr>
                        <a:t>Radu</a:t>
                      </a:r>
                      <a:r>
                        <a:rPr lang="en-US" sz="1600" b="0" i="0" u="none" strike="noStrike" dirty="0">
                          <a:solidFill>
                            <a:srgbClr val="000000"/>
                          </a:solidFill>
                          <a:latin typeface="Arial"/>
                        </a:rPr>
                        <a:t> </a:t>
                      </a:r>
                      <a:r>
                        <a:rPr lang="en-US" sz="1600" b="0" i="0" u="none" strike="noStrike" dirty="0" err="1">
                          <a:solidFill>
                            <a:srgbClr val="000000"/>
                          </a:solidFill>
                          <a:latin typeface="Arial"/>
                        </a:rPr>
                        <a:t>Greceanu</a:t>
                      </a:r>
                      <a:r>
                        <a:rPr lang="en-US" sz="1600" b="0" i="0" u="none" strike="noStrike" dirty="0">
                          <a:solidFill>
                            <a:srgbClr val="000000"/>
                          </a:solidFill>
                          <a:latin typeface="Arial"/>
                        </a:rPr>
                        <a:t>" </a:t>
                      </a:r>
                      <a:r>
                        <a:rPr lang="en-US" sz="1600" b="0" i="0" u="none" strike="noStrike" dirty="0" err="1">
                          <a:solidFill>
                            <a:srgbClr val="000000"/>
                          </a:solidFill>
                          <a:latin typeface="Arial"/>
                        </a:rPr>
                        <a:t>Slatina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139">
                <a:tc>
                  <a:txBody>
                    <a:bodyPr/>
                    <a:lstStyle/>
                    <a:p>
                      <a:pPr algn="ctr" fontAlgn="b"/>
                      <a:r>
                        <a:rPr lang="en-US" sz="1600" b="0" i="0" u="none" strike="noStrike">
                          <a:solidFill>
                            <a:srgbClr val="000000"/>
                          </a:solidFill>
                          <a:latin typeface="Arial"/>
                        </a:rPr>
                        <a:t>Ivan Luana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dirty="0">
                          <a:solidFill>
                            <a:srgbClr val="000000"/>
                          </a:solidFill>
                          <a:latin typeface="Arial"/>
                        </a:rPr>
                        <a:t>Pictură</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Colegiul National</a:t>
                      </a:r>
                      <a:r>
                        <a:rPr lang="ro-RO" sz="1600" b="0" i="0" u="none" strike="noStrike" baseline="0" dirty="0" smtClean="0">
                          <a:solidFill>
                            <a:srgbClr val="000000"/>
                          </a:solidFill>
                          <a:latin typeface="Arial"/>
                        </a:rPr>
                        <a:t> Vocational Nicolae Titulescu Slatina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0354">
                <a:tc>
                  <a:txBody>
                    <a:bodyPr/>
                    <a:lstStyle/>
                    <a:p>
                      <a:pPr algn="ctr" fontAlgn="b"/>
                      <a:r>
                        <a:rPr lang="en-US" sz="1600" b="0" i="0" u="none" strike="noStrike">
                          <a:solidFill>
                            <a:srgbClr val="000000"/>
                          </a:solidFill>
                          <a:latin typeface="Arial"/>
                        </a:rPr>
                        <a:t>MOCANU GEORGIANA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a XI-A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Economic </a:t>
                      </a:r>
                      <a:r>
                        <a:rPr lang="en-US" sz="1600" b="0" i="0" u="none" strike="noStrike" dirty="0" err="1">
                          <a:solidFill>
                            <a:srgbClr val="000000"/>
                          </a:solidFill>
                          <a:latin typeface="Arial"/>
                        </a:rPr>
                        <a:t>administrativ</a:t>
                      </a:r>
                      <a:r>
                        <a:rPr lang="en-US" sz="1600" b="0" i="0" u="none" strike="noStrike" dirty="0">
                          <a:solidFill>
                            <a:srgbClr val="000000"/>
                          </a:solidFill>
                          <a:latin typeface="Arial"/>
                        </a:rPr>
                        <a:t> </a:t>
                      </a:r>
                      <a:r>
                        <a:rPr lang="en-US" sz="1600" b="0" i="0" u="none" strike="noStrike" dirty="0" err="1">
                          <a:solidFill>
                            <a:srgbClr val="000000"/>
                          </a:solidFill>
                          <a:latin typeface="Arial"/>
                        </a:rPr>
                        <a:t>comerț</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600" b="0" i="0" u="none" strike="noStrike" dirty="0">
                          <a:solidFill>
                            <a:srgbClr val="000000"/>
                          </a:solidFill>
                          <a:latin typeface="Arial"/>
                        </a:rPr>
                        <a:t>COLEGIUL ECONOMIC ”P. S. AURELIAN”, 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894">
                <a:tc>
                  <a:txBody>
                    <a:bodyPr/>
                    <a:lstStyle/>
                    <a:p>
                      <a:pPr algn="ctr" fontAlgn="b"/>
                      <a:r>
                        <a:rPr lang="en-US" sz="1600" b="0" i="0" u="none" strike="noStrike">
                          <a:solidFill>
                            <a:srgbClr val="000000"/>
                          </a:solidFill>
                          <a:latin typeface="Arial"/>
                        </a:rPr>
                        <a:t>Popescu Alexandru</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IX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Informatica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C.N. "</a:t>
                      </a:r>
                      <a:r>
                        <a:rPr lang="en-US" sz="1600" b="0" i="0" u="none" strike="noStrike" dirty="0" err="1">
                          <a:solidFill>
                            <a:srgbClr val="000000"/>
                          </a:solidFill>
                          <a:latin typeface="Arial"/>
                        </a:rPr>
                        <a:t>Radu</a:t>
                      </a:r>
                      <a:r>
                        <a:rPr lang="en-US" sz="1600" b="0" i="0" u="none" strike="noStrike" dirty="0">
                          <a:solidFill>
                            <a:srgbClr val="000000"/>
                          </a:solidFill>
                          <a:latin typeface="Arial"/>
                        </a:rPr>
                        <a:t> </a:t>
                      </a:r>
                      <a:r>
                        <a:rPr lang="en-US" sz="1600" b="0" i="0" u="none" strike="noStrike" dirty="0" err="1">
                          <a:solidFill>
                            <a:srgbClr val="000000"/>
                          </a:solidFill>
                          <a:latin typeface="Arial"/>
                        </a:rPr>
                        <a:t>Greceanu</a:t>
                      </a:r>
                      <a:r>
                        <a:rPr lang="en-US" sz="1600" b="0" i="0" u="none" strike="noStrike" dirty="0">
                          <a:solidFill>
                            <a:srgbClr val="000000"/>
                          </a:solidFill>
                          <a:latin typeface="Arial"/>
                        </a:rPr>
                        <a:t>" </a:t>
                      </a:r>
                      <a:r>
                        <a:rPr lang="en-US" sz="1600" b="0" i="0" u="none" strike="noStrike" dirty="0" err="1">
                          <a:solidFill>
                            <a:srgbClr val="000000"/>
                          </a:solidFill>
                          <a:latin typeface="Arial"/>
                        </a:rPr>
                        <a:t>Slatina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894">
                <a:tc>
                  <a:txBody>
                    <a:bodyPr/>
                    <a:lstStyle/>
                    <a:p>
                      <a:pPr algn="ctr" fontAlgn="b"/>
                      <a:r>
                        <a:rPr lang="vi-VN" sz="1600" b="0" i="0" u="none" strike="noStrike">
                          <a:solidFill>
                            <a:srgbClr val="000000"/>
                          </a:solidFill>
                          <a:latin typeface="Arial"/>
                        </a:rPr>
                        <a:t>Ralită V. Andreea Mădălina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Religie</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dirty="0">
                          <a:solidFill>
                            <a:srgbClr val="000000"/>
                          </a:solidFill>
                          <a:latin typeface="Arial"/>
                        </a:rPr>
                        <a:t>Școala Gimnazială Nr. </a:t>
                      </a:r>
                      <a:r>
                        <a:rPr lang="vi-VN" sz="1600" b="0" i="0" u="none" strike="noStrike" dirty="0" smtClean="0">
                          <a:solidFill>
                            <a:srgbClr val="000000"/>
                          </a:solidFill>
                          <a:latin typeface="Arial"/>
                        </a:rPr>
                        <a:t>3</a:t>
                      </a:r>
                      <a:r>
                        <a:rPr lang="ro-RO" sz="1600" b="0" i="0" u="none" strike="noStrike" baseline="0" dirty="0" smtClean="0">
                          <a:solidFill>
                            <a:srgbClr val="000000"/>
                          </a:solidFill>
                          <a:latin typeface="Arial"/>
                        </a:rPr>
                        <a:t> Slatina</a:t>
                      </a:r>
                      <a:endParaRPr lang="vi-VN"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4003">
                <a:tc>
                  <a:txBody>
                    <a:bodyPr/>
                    <a:lstStyle/>
                    <a:p>
                      <a:pPr algn="ctr" fontAlgn="b"/>
                      <a:r>
                        <a:rPr lang="en-US" sz="1600" b="0" i="0" u="none" strike="noStrike">
                          <a:solidFill>
                            <a:srgbClr val="000000"/>
                          </a:solidFill>
                          <a:latin typeface="Arial"/>
                        </a:rPr>
                        <a:t>ȚACU IULIA PETRUȚA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a VII-a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Educatie tehnologica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LICEUL TEORETIC ”T. VLADIMIRESCU” DRĂGĂNEȘTI-OLT</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142984"/>
            <a:ext cx="9144000" cy="584775"/>
          </a:xfrm>
          <a:prstGeom prst="rect">
            <a:avLst/>
          </a:prstGeom>
          <a:noFill/>
        </p:spPr>
        <p:txBody>
          <a:bodyPr wrap="square" rtlCol="0">
            <a:spAutoFit/>
          </a:bodyPr>
          <a:lstStyle/>
          <a:p>
            <a:pPr algn="ctr"/>
            <a:r>
              <a:rPr lang="ro-RO" sz="3200" b="1" dirty="0" smtClean="0"/>
              <a:t>Medalii de Aur si Argint</a:t>
            </a:r>
            <a:endParaRPr lang="ro-RO" sz="3200" b="1" dirty="0" smtClean="0"/>
          </a:p>
        </p:txBody>
      </p:sp>
      <p:graphicFrame>
        <p:nvGraphicFramePr>
          <p:cNvPr id="10" name="Table 9"/>
          <p:cNvGraphicFramePr>
            <a:graphicFrameLocks noGrp="1"/>
          </p:cNvGraphicFramePr>
          <p:nvPr/>
        </p:nvGraphicFramePr>
        <p:xfrm>
          <a:off x="0" y="2071678"/>
          <a:ext cx="9144001" cy="4181895"/>
        </p:xfrm>
        <a:graphic>
          <a:graphicData uri="http://schemas.openxmlformats.org/drawingml/2006/table">
            <a:tbl>
              <a:tblPr/>
              <a:tblGrid>
                <a:gridCol w="2214546"/>
                <a:gridCol w="571504"/>
                <a:gridCol w="1785950"/>
                <a:gridCol w="3643338"/>
                <a:gridCol w="928663"/>
              </a:tblGrid>
              <a:tr h="393481">
                <a:tc>
                  <a:txBody>
                    <a:bodyPr/>
                    <a:lstStyle/>
                    <a:p>
                      <a:pPr algn="ctr" fontAlgn="b"/>
                      <a:r>
                        <a:rPr lang="en-US" sz="1400" b="1" i="0" u="none" strike="noStrike" dirty="0" err="1">
                          <a:solidFill>
                            <a:srgbClr val="000000"/>
                          </a:solidFill>
                          <a:latin typeface="Arial"/>
                        </a:rPr>
                        <a:t>Numele</a:t>
                      </a:r>
                      <a:r>
                        <a:rPr lang="en-US" sz="1400" b="1" i="0" u="none" strike="noStrike" dirty="0">
                          <a:solidFill>
                            <a:srgbClr val="000000"/>
                          </a:solidFill>
                          <a:latin typeface="Arial"/>
                        </a:rPr>
                        <a:t> </a:t>
                      </a:r>
                      <a:r>
                        <a:rPr lang="en-US" sz="1400" b="1" i="0" u="none" strike="noStrike" dirty="0" err="1">
                          <a:solidFill>
                            <a:srgbClr val="000000"/>
                          </a:solidFill>
                          <a:latin typeface="Arial"/>
                        </a:rPr>
                        <a:t>si</a:t>
                      </a:r>
                      <a:r>
                        <a:rPr lang="en-US" sz="1400" b="1" i="0" u="none" strike="noStrike" dirty="0">
                          <a:solidFill>
                            <a:srgbClr val="000000"/>
                          </a:solidFill>
                          <a:latin typeface="Arial"/>
                        </a:rPr>
                        <a:t> </a:t>
                      </a:r>
                      <a:r>
                        <a:rPr lang="en-US" sz="1400" b="1" i="0" u="none" strike="noStrike" dirty="0" err="1">
                          <a:solidFill>
                            <a:srgbClr val="000000"/>
                          </a:solidFill>
                          <a:latin typeface="Arial"/>
                        </a:rPr>
                        <a:t>prenumele</a:t>
                      </a:r>
                      <a:r>
                        <a:rPr lang="en-US" sz="1400" b="1" i="0" u="none" strike="noStrike" dirty="0">
                          <a:solidFill>
                            <a:srgbClr val="000000"/>
                          </a:solidFill>
                          <a:latin typeface="Arial"/>
                        </a:rPr>
                        <a:t> </a:t>
                      </a:r>
                      <a:r>
                        <a:rPr lang="en-US" sz="1400" b="1" i="0" u="none" strike="noStrike" dirty="0" err="1">
                          <a:solidFill>
                            <a:srgbClr val="000000"/>
                          </a:solidFill>
                          <a:latin typeface="Arial"/>
                        </a:rPr>
                        <a:t>elevului</a:t>
                      </a:r>
                      <a:endParaRPr lang="en-US" sz="1400" b="1" i="0" u="none" strike="noStrike" dirty="0">
                        <a:solidFill>
                          <a:srgbClr val="000000"/>
                        </a:solidFill>
                        <a:latin typeface="Arial"/>
                      </a:endParaRP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Arial"/>
                        </a:rPr>
                        <a:t>Clasa</a:t>
                      </a:r>
                      <a:r>
                        <a:rPr lang="en-US" sz="1400" b="1" i="0" u="none" strike="noStrike" dirty="0">
                          <a:solidFill>
                            <a:srgbClr val="000000"/>
                          </a:solidFill>
                          <a:latin typeface="Arial"/>
                        </a:rPr>
                        <a:t> </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Arial"/>
                        </a:rPr>
                        <a:t>Disciplina</a:t>
                      </a:r>
                      <a:endParaRPr lang="en-US" sz="1400" b="1" i="0" u="none" strike="noStrike" dirty="0">
                        <a:solidFill>
                          <a:srgbClr val="000000"/>
                        </a:solidFill>
                        <a:latin typeface="Arial"/>
                      </a:endParaRP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Arial"/>
                        </a:rPr>
                        <a:t>Unitatea</a:t>
                      </a:r>
                      <a:r>
                        <a:rPr lang="en-US" sz="1400" b="1" i="0" u="none" strike="noStrike" dirty="0">
                          <a:solidFill>
                            <a:srgbClr val="000000"/>
                          </a:solidFill>
                          <a:latin typeface="Arial"/>
                        </a:rPr>
                        <a:t> </a:t>
                      </a:r>
                      <a:r>
                        <a:rPr lang="en-US" sz="1400" b="1" i="0" u="none" strike="noStrike" dirty="0" err="1">
                          <a:solidFill>
                            <a:srgbClr val="000000"/>
                          </a:solidFill>
                          <a:latin typeface="Arial"/>
                        </a:rPr>
                        <a:t>scolara</a:t>
                      </a:r>
                      <a:r>
                        <a:rPr lang="en-US" sz="1400" b="1" i="0" u="none" strike="noStrike" dirty="0">
                          <a:solidFill>
                            <a:srgbClr val="000000"/>
                          </a:solidFill>
                          <a:latin typeface="Arial"/>
                        </a:rPr>
                        <a:t> de </a:t>
                      </a:r>
                      <a:r>
                        <a:rPr lang="en-US" sz="1400" b="1" i="0" u="none" strike="noStrike" dirty="0" err="1">
                          <a:solidFill>
                            <a:srgbClr val="000000"/>
                          </a:solidFill>
                          <a:latin typeface="Arial"/>
                        </a:rPr>
                        <a:t>provenienta</a:t>
                      </a:r>
                      <a:endParaRPr lang="en-US" sz="1400" b="1" i="0" u="none" strike="noStrike" dirty="0">
                        <a:solidFill>
                          <a:srgbClr val="000000"/>
                        </a:solidFill>
                        <a:latin typeface="Arial"/>
                      </a:endParaRP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Arial"/>
                        </a:rPr>
                        <a:t>Premiul</a:t>
                      </a:r>
                      <a:r>
                        <a:rPr lang="en-US" sz="1400" b="1" i="0" u="none" strike="noStrike" dirty="0">
                          <a:solidFill>
                            <a:srgbClr val="000000"/>
                          </a:solidFill>
                          <a:latin typeface="Arial"/>
                        </a:rPr>
                        <a:t> </a:t>
                      </a:r>
                      <a:r>
                        <a:rPr lang="en-US" sz="1400" b="1" i="0" u="none" strike="noStrike" dirty="0" err="1">
                          <a:solidFill>
                            <a:srgbClr val="000000"/>
                          </a:solidFill>
                          <a:latin typeface="Arial"/>
                        </a:rPr>
                        <a:t>obtinut</a:t>
                      </a:r>
                      <a:endParaRPr lang="en-US" sz="1400" b="1" i="0" u="none" strike="noStrike" dirty="0">
                        <a:solidFill>
                          <a:srgbClr val="000000"/>
                        </a:solidFill>
                        <a:latin typeface="Arial"/>
                      </a:endParaRP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4732">
                <a:tc>
                  <a:txBody>
                    <a:bodyPr/>
                    <a:lstStyle/>
                    <a:p>
                      <a:pPr algn="ctr" fontAlgn="b"/>
                      <a:r>
                        <a:rPr lang="en-US" sz="1400" b="0" i="0" u="none" strike="noStrike" dirty="0" err="1">
                          <a:solidFill>
                            <a:srgbClr val="000000"/>
                          </a:solidFill>
                          <a:latin typeface="Arial"/>
                        </a:rPr>
                        <a:t>Coneschi</a:t>
                      </a:r>
                      <a:r>
                        <a:rPr lang="en-US" sz="1400" b="0" i="0" u="none" strike="noStrike" dirty="0">
                          <a:solidFill>
                            <a:srgbClr val="000000"/>
                          </a:solidFill>
                          <a:latin typeface="Arial"/>
                        </a:rPr>
                        <a:t> </a:t>
                      </a:r>
                      <a:r>
                        <a:rPr lang="en-US" sz="1400" b="0" i="0" u="none" strike="noStrike" dirty="0" err="1">
                          <a:solidFill>
                            <a:srgbClr val="000000"/>
                          </a:solidFill>
                          <a:latin typeface="Arial"/>
                        </a:rPr>
                        <a:t>Vlad</a:t>
                      </a:r>
                      <a:r>
                        <a:rPr lang="en-US" sz="1400" b="0" i="0" u="none" strike="noStrike" dirty="0">
                          <a:solidFill>
                            <a:srgbClr val="000000"/>
                          </a:solidFill>
                          <a:latin typeface="Arial"/>
                        </a:rPr>
                        <a:t> </a:t>
                      </a:r>
                      <a:r>
                        <a:rPr lang="en-US" sz="1400" b="0" i="0" u="none" strike="noStrike" dirty="0" err="1">
                          <a:solidFill>
                            <a:srgbClr val="000000"/>
                          </a:solidFill>
                          <a:latin typeface="Arial"/>
                        </a:rPr>
                        <a:t>Silviu</a:t>
                      </a:r>
                      <a:endParaRPr lang="en-US" sz="1400" b="0" i="0" u="none" strike="noStrike" dirty="0">
                        <a:solidFill>
                          <a:srgbClr val="000000"/>
                        </a:solidFill>
                        <a:latin typeface="Arial"/>
                      </a:endParaRP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V</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400" b="0" i="0" u="none" strike="noStrike" dirty="0">
                          <a:solidFill>
                            <a:srgbClr val="000000"/>
                          </a:solidFill>
                          <a:latin typeface="Arial"/>
                        </a:rPr>
                        <a:t>Matematică</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Arial"/>
                        </a:rPr>
                        <a:t>Scoala Gimnazială "Eugen Ionescu" Slatina</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Aur</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481">
                <a:tc>
                  <a:txBody>
                    <a:bodyPr/>
                    <a:lstStyle/>
                    <a:p>
                      <a:pPr algn="ctr" fontAlgn="b"/>
                      <a:r>
                        <a:rPr lang="en-US" sz="1400" b="0" i="0" u="none" strike="noStrike">
                          <a:solidFill>
                            <a:srgbClr val="000000"/>
                          </a:solidFill>
                          <a:latin typeface="Arial"/>
                        </a:rPr>
                        <a:t>Deaconu Ramona Marinela</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X</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400" b="0" i="0" u="none" strike="noStrike" dirty="0">
                          <a:solidFill>
                            <a:srgbClr val="000000"/>
                          </a:solidFill>
                          <a:latin typeface="Arial"/>
                        </a:rPr>
                        <a:t>Matematică</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Arial"/>
                        </a:rPr>
                        <a:t>Colegiul</a:t>
                      </a:r>
                      <a:r>
                        <a:rPr lang="en-US" sz="1400" b="0" i="0" u="none" strike="noStrike" dirty="0">
                          <a:solidFill>
                            <a:srgbClr val="000000"/>
                          </a:solidFill>
                          <a:latin typeface="Arial"/>
                        </a:rPr>
                        <a:t> </a:t>
                      </a:r>
                      <a:r>
                        <a:rPr lang="en-US" sz="1400" b="0" i="0" u="none" strike="noStrike" dirty="0" err="1">
                          <a:solidFill>
                            <a:srgbClr val="000000"/>
                          </a:solidFill>
                          <a:latin typeface="Arial"/>
                        </a:rPr>
                        <a:t>Național</a:t>
                      </a:r>
                      <a:r>
                        <a:rPr lang="en-US" sz="1400" b="0" i="0" u="none" strike="noStrike" dirty="0">
                          <a:solidFill>
                            <a:srgbClr val="000000"/>
                          </a:solidFill>
                          <a:latin typeface="Arial"/>
                        </a:rPr>
                        <a:t> ”Ion </a:t>
                      </a:r>
                      <a:r>
                        <a:rPr lang="en-US" sz="1400" b="0" i="0" u="none" strike="noStrike" dirty="0" err="1">
                          <a:solidFill>
                            <a:srgbClr val="000000"/>
                          </a:solidFill>
                          <a:latin typeface="Arial"/>
                        </a:rPr>
                        <a:t>Minulescu</a:t>
                      </a:r>
                      <a:r>
                        <a:rPr lang="en-US" sz="1400" b="0" i="0" u="none" strike="noStrike" dirty="0">
                          <a:solidFill>
                            <a:srgbClr val="000000"/>
                          </a:solidFill>
                          <a:latin typeface="Arial"/>
                        </a:rPr>
                        <a:t>” </a:t>
                      </a:r>
                      <a:r>
                        <a:rPr lang="en-US" sz="1400" b="0" i="0" u="none" strike="noStrike" dirty="0" err="1">
                          <a:solidFill>
                            <a:srgbClr val="000000"/>
                          </a:solidFill>
                          <a:latin typeface="Arial"/>
                        </a:rPr>
                        <a:t>Slatina</a:t>
                      </a:r>
                      <a:endParaRPr lang="en-US" sz="1400" b="0" i="0" u="none" strike="noStrike" dirty="0">
                        <a:solidFill>
                          <a:srgbClr val="000000"/>
                        </a:solidFill>
                        <a:latin typeface="Arial"/>
                      </a:endParaRP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Arial"/>
                        </a:rPr>
                        <a:t>Aur</a:t>
                      </a:r>
                      <a:endParaRPr lang="en-US" sz="1400" b="0" i="0" u="none" strike="noStrike" dirty="0">
                        <a:solidFill>
                          <a:srgbClr val="000000"/>
                        </a:solidFill>
                        <a:latin typeface="Arial"/>
                      </a:endParaRP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4732">
                <a:tc>
                  <a:txBody>
                    <a:bodyPr/>
                    <a:lstStyle/>
                    <a:p>
                      <a:pPr algn="ctr" fontAlgn="b"/>
                      <a:r>
                        <a:rPr lang="vi-VN" sz="1400" b="0" i="0" u="none" strike="noStrike">
                          <a:solidFill>
                            <a:srgbClr val="000000"/>
                          </a:solidFill>
                          <a:latin typeface="Arial"/>
                        </a:rPr>
                        <a:t>Drăghia Denisa Iulia</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VIII</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400" b="0" i="0" u="none" strike="noStrike">
                          <a:solidFill>
                            <a:srgbClr val="000000"/>
                          </a:solidFill>
                          <a:latin typeface="Arial"/>
                        </a:rPr>
                        <a:t>Matematică</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400" b="0" i="0" u="none" strike="noStrike" dirty="0">
                          <a:solidFill>
                            <a:srgbClr val="000000"/>
                          </a:solidFill>
                          <a:latin typeface="Arial"/>
                        </a:rPr>
                        <a:t>Școala Gimnazială ”Dumitru Buzdun” Corabia</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Argint</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4732">
                <a:tc>
                  <a:txBody>
                    <a:bodyPr/>
                    <a:lstStyle/>
                    <a:p>
                      <a:pPr algn="ctr" fontAlgn="b"/>
                      <a:r>
                        <a:rPr lang="en-US" sz="1400" b="0" i="0" u="none" strike="noStrike">
                          <a:solidFill>
                            <a:srgbClr val="000000"/>
                          </a:solidFill>
                          <a:latin typeface="Arial"/>
                        </a:rPr>
                        <a:t>Ignat Andrei Horia</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VIII</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400" b="0" i="0" u="none" strike="noStrike">
                          <a:solidFill>
                            <a:srgbClr val="000000"/>
                          </a:solidFill>
                          <a:latin typeface="Arial"/>
                        </a:rPr>
                        <a:t>Matematică</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400" b="0" i="0" u="none" strike="noStrike" dirty="0">
                          <a:solidFill>
                            <a:srgbClr val="000000"/>
                          </a:solidFill>
                          <a:latin typeface="Arial"/>
                        </a:rPr>
                        <a:t>Școala Gimnazială ”Eugen Ionescu” Slatina</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Argint</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4732">
                <a:tc>
                  <a:txBody>
                    <a:bodyPr/>
                    <a:lstStyle/>
                    <a:p>
                      <a:pPr algn="ctr" fontAlgn="b"/>
                      <a:r>
                        <a:rPr lang="en-US" sz="1400" b="0" i="0" u="none" strike="noStrike">
                          <a:solidFill>
                            <a:srgbClr val="000000"/>
                          </a:solidFill>
                          <a:latin typeface="Arial"/>
                        </a:rPr>
                        <a:t>Mitrache Ionuț Marian</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VI</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400" b="0" i="0" u="none" strike="noStrike">
                          <a:solidFill>
                            <a:srgbClr val="000000"/>
                          </a:solidFill>
                          <a:latin typeface="Arial"/>
                        </a:rPr>
                        <a:t>Matematică</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Arial"/>
                        </a:rPr>
                        <a:t>Școala Gimnazială ”Nicolae Titulescu” Caracal</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Argint</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555">
                <a:tc>
                  <a:txBody>
                    <a:bodyPr/>
                    <a:lstStyle/>
                    <a:p>
                      <a:pPr algn="ctr" fontAlgn="b"/>
                      <a:r>
                        <a:rPr lang="en-US" sz="1400" b="0" i="0" u="none" strike="noStrike">
                          <a:solidFill>
                            <a:srgbClr val="000000"/>
                          </a:solidFill>
                          <a:latin typeface="Arial"/>
                        </a:rPr>
                        <a:t>Nedianu Gabriel Catalin</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VIII</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fizica</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CN </a:t>
                      </a:r>
                      <a:r>
                        <a:rPr lang="en-US" sz="1400" b="0" i="0" u="none" strike="noStrike" dirty="0" err="1">
                          <a:solidFill>
                            <a:srgbClr val="000000"/>
                          </a:solidFill>
                          <a:latin typeface="Arial"/>
                        </a:rPr>
                        <a:t>Ionita</a:t>
                      </a:r>
                      <a:r>
                        <a:rPr lang="en-US" sz="1400" b="0" i="0" u="none" strike="noStrike" dirty="0">
                          <a:solidFill>
                            <a:srgbClr val="000000"/>
                          </a:solidFill>
                          <a:latin typeface="Arial"/>
                        </a:rPr>
                        <a:t> ASAN</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Argint</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481">
                <a:tc>
                  <a:txBody>
                    <a:bodyPr/>
                    <a:lstStyle/>
                    <a:p>
                      <a:pPr algn="ctr" fontAlgn="b"/>
                      <a:r>
                        <a:rPr lang="en-US" sz="1400" b="0" i="0" u="none" strike="noStrike">
                          <a:solidFill>
                            <a:srgbClr val="000000"/>
                          </a:solidFill>
                          <a:latin typeface="Arial"/>
                        </a:rPr>
                        <a:t>PIROSCA  RADU ANDREI</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X</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fizica</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Arial"/>
                        </a:rPr>
                        <a:t>Colegiul</a:t>
                      </a:r>
                      <a:r>
                        <a:rPr lang="en-US" sz="1400" b="0" i="0" u="none" strike="noStrike" dirty="0">
                          <a:solidFill>
                            <a:srgbClr val="000000"/>
                          </a:solidFill>
                          <a:latin typeface="Arial"/>
                        </a:rPr>
                        <a:t> </a:t>
                      </a:r>
                      <a:r>
                        <a:rPr lang="en-US" sz="1400" b="0" i="0" u="none" strike="noStrike" dirty="0" err="1">
                          <a:solidFill>
                            <a:srgbClr val="000000"/>
                          </a:solidFill>
                          <a:latin typeface="Arial"/>
                        </a:rPr>
                        <a:t>Na'ional</a:t>
                      </a:r>
                      <a:r>
                        <a:rPr lang="en-US" sz="1400" b="0" i="0" u="none" strike="noStrike" dirty="0">
                          <a:solidFill>
                            <a:srgbClr val="000000"/>
                          </a:solidFill>
                          <a:latin typeface="Arial"/>
                        </a:rPr>
                        <a:t> "Ion </a:t>
                      </a:r>
                      <a:r>
                        <a:rPr lang="en-US" sz="1400" b="0" i="0" u="none" strike="noStrike" dirty="0" err="1">
                          <a:solidFill>
                            <a:srgbClr val="000000"/>
                          </a:solidFill>
                          <a:latin typeface="Arial"/>
                        </a:rPr>
                        <a:t>Minulescu</a:t>
                      </a:r>
                      <a:r>
                        <a:rPr lang="en-US" sz="1400" b="0" i="0" u="none" strike="noStrike" dirty="0">
                          <a:solidFill>
                            <a:srgbClr val="000000"/>
                          </a:solidFill>
                          <a:latin typeface="Arial"/>
                        </a:rPr>
                        <a:t>"</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Arial"/>
                        </a:rPr>
                        <a:t>Argint</a:t>
                      </a:r>
                      <a:endParaRPr lang="en-US" sz="1400" b="0" i="0" u="none" strike="noStrike" dirty="0">
                        <a:solidFill>
                          <a:srgbClr val="000000"/>
                        </a:solidFill>
                        <a:latin typeface="Arial"/>
                      </a:endParaRP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481">
                <a:tc>
                  <a:txBody>
                    <a:bodyPr/>
                    <a:lstStyle/>
                    <a:p>
                      <a:pPr algn="ctr" fontAlgn="b"/>
                      <a:r>
                        <a:rPr lang="en-US" sz="1400" b="0" i="0" u="none" strike="noStrike">
                          <a:solidFill>
                            <a:srgbClr val="000000"/>
                          </a:solidFill>
                          <a:latin typeface="Arial"/>
                        </a:rPr>
                        <a:t>VĂDĂSTREANU ROBERT</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VI</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Informatica</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400" b="0" i="0" u="none" strike="noStrike" dirty="0">
                          <a:solidFill>
                            <a:srgbClr val="000000"/>
                          </a:solidFill>
                          <a:latin typeface="Arial"/>
                        </a:rPr>
                        <a:t>Școala Gimnazială ”Eugen Ionescu”</a:t>
                      </a: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Arial"/>
                        </a:rPr>
                        <a:t>Argint</a:t>
                      </a:r>
                      <a:endParaRPr lang="en-US" sz="1400" b="0" i="0" u="none" strike="noStrike" dirty="0">
                        <a:solidFill>
                          <a:srgbClr val="000000"/>
                        </a:solidFill>
                        <a:latin typeface="Arial"/>
                      </a:endParaRPr>
                    </a:p>
                  </a:txBody>
                  <a:tcPr marL="5249" marR="5249" marT="5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000108"/>
            <a:ext cx="9144000" cy="584775"/>
          </a:xfrm>
          <a:prstGeom prst="rect">
            <a:avLst/>
          </a:prstGeom>
          <a:noFill/>
        </p:spPr>
        <p:txBody>
          <a:bodyPr wrap="square" rtlCol="0">
            <a:spAutoFit/>
          </a:bodyPr>
          <a:lstStyle/>
          <a:p>
            <a:pPr algn="ctr"/>
            <a:r>
              <a:rPr lang="ro-RO" sz="3200" b="1" dirty="0" smtClean="0"/>
              <a:t>Medalii de Bronz</a:t>
            </a:r>
            <a:endParaRPr lang="ro-RO" sz="3200" b="1" dirty="0" smtClean="0"/>
          </a:p>
        </p:txBody>
      </p:sp>
      <p:graphicFrame>
        <p:nvGraphicFramePr>
          <p:cNvPr id="12" name="Table 11"/>
          <p:cNvGraphicFramePr>
            <a:graphicFrameLocks noGrp="1"/>
          </p:cNvGraphicFramePr>
          <p:nvPr/>
        </p:nvGraphicFramePr>
        <p:xfrm>
          <a:off x="0" y="1785926"/>
          <a:ext cx="9144001" cy="4398598"/>
        </p:xfrm>
        <a:graphic>
          <a:graphicData uri="http://schemas.openxmlformats.org/drawingml/2006/table">
            <a:tbl>
              <a:tblPr/>
              <a:tblGrid>
                <a:gridCol w="2928926"/>
                <a:gridCol w="714380"/>
                <a:gridCol w="1285884"/>
                <a:gridCol w="4214811"/>
              </a:tblGrid>
              <a:tr h="398070">
                <a:tc>
                  <a:txBody>
                    <a:bodyPr/>
                    <a:lstStyle/>
                    <a:p>
                      <a:pPr algn="ctr" fontAlgn="b"/>
                      <a:r>
                        <a:rPr lang="en-US" sz="1600" b="1" i="0" u="none" strike="noStrike" dirty="0" err="1">
                          <a:solidFill>
                            <a:srgbClr val="000000"/>
                          </a:solidFill>
                          <a:latin typeface="Arial"/>
                        </a:rPr>
                        <a:t>Numele</a:t>
                      </a:r>
                      <a:r>
                        <a:rPr lang="en-US" sz="1600" b="1" i="0" u="none" strike="noStrike" dirty="0">
                          <a:solidFill>
                            <a:srgbClr val="000000"/>
                          </a:solidFill>
                          <a:latin typeface="Arial"/>
                        </a:rPr>
                        <a:t> </a:t>
                      </a:r>
                      <a:r>
                        <a:rPr lang="en-US" sz="1600" b="1" i="0" u="none" strike="noStrike" dirty="0" err="1">
                          <a:solidFill>
                            <a:srgbClr val="000000"/>
                          </a:solidFill>
                          <a:latin typeface="Arial"/>
                        </a:rPr>
                        <a:t>si</a:t>
                      </a:r>
                      <a:r>
                        <a:rPr lang="en-US" sz="1600" b="1" i="0" u="none" strike="noStrike" dirty="0">
                          <a:solidFill>
                            <a:srgbClr val="000000"/>
                          </a:solidFill>
                          <a:latin typeface="Arial"/>
                        </a:rPr>
                        <a:t> </a:t>
                      </a:r>
                      <a:r>
                        <a:rPr lang="en-US" sz="1600" b="1" i="0" u="none" strike="noStrike" dirty="0" err="1">
                          <a:solidFill>
                            <a:srgbClr val="000000"/>
                          </a:solidFill>
                          <a:latin typeface="Arial"/>
                        </a:rPr>
                        <a:t>prenumele</a:t>
                      </a:r>
                      <a:r>
                        <a:rPr lang="en-US" sz="1600" b="1" i="0" u="none" strike="noStrike" dirty="0">
                          <a:solidFill>
                            <a:srgbClr val="000000"/>
                          </a:solidFill>
                          <a:latin typeface="Arial"/>
                        </a:rPr>
                        <a:t> </a:t>
                      </a:r>
                      <a:r>
                        <a:rPr lang="en-US" sz="1600" b="1" i="0" u="none" strike="noStrike" dirty="0" err="1">
                          <a:solidFill>
                            <a:srgbClr val="000000"/>
                          </a:solidFill>
                          <a:latin typeface="Arial"/>
                        </a:rPr>
                        <a:t>elevului</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Clasa</a:t>
                      </a:r>
                      <a:r>
                        <a:rPr lang="en-US" sz="1600" b="1" i="0" u="none" strike="noStrike" dirty="0">
                          <a:solidFill>
                            <a:srgbClr val="000000"/>
                          </a:solidFill>
                          <a:latin typeface="Arial"/>
                        </a:rPr>
                        <a:t>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Disciplina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Unitatea</a:t>
                      </a:r>
                      <a:r>
                        <a:rPr lang="en-US" sz="1600" b="1" i="0" u="none" strike="noStrike" dirty="0">
                          <a:solidFill>
                            <a:srgbClr val="000000"/>
                          </a:solidFill>
                          <a:latin typeface="Arial"/>
                        </a:rPr>
                        <a:t> </a:t>
                      </a:r>
                      <a:r>
                        <a:rPr lang="en-US" sz="1600" b="1" i="0" u="none" strike="noStrike" dirty="0" err="1">
                          <a:solidFill>
                            <a:srgbClr val="000000"/>
                          </a:solidFill>
                          <a:latin typeface="Arial"/>
                        </a:rPr>
                        <a:t>scolara</a:t>
                      </a:r>
                      <a:r>
                        <a:rPr lang="en-US" sz="1600" b="1" i="0" u="none" strike="noStrike" dirty="0">
                          <a:solidFill>
                            <a:srgbClr val="000000"/>
                          </a:solidFill>
                          <a:latin typeface="Arial"/>
                        </a:rPr>
                        <a:t> de </a:t>
                      </a:r>
                      <a:r>
                        <a:rPr lang="en-US" sz="1600" b="1" i="0" u="none" strike="noStrike" dirty="0" err="1">
                          <a:solidFill>
                            <a:srgbClr val="000000"/>
                          </a:solidFill>
                          <a:latin typeface="Arial"/>
                        </a:rPr>
                        <a:t>provenienta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70">
                <a:tc>
                  <a:txBody>
                    <a:bodyPr/>
                    <a:lstStyle/>
                    <a:p>
                      <a:pPr algn="ctr" fontAlgn="b"/>
                      <a:r>
                        <a:rPr lang="en-US" sz="1600" b="0" i="0" u="none" strike="noStrike" dirty="0" err="1">
                          <a:solidFill>
                            <a:srgbClr val="000000"/>
                          </a:solidFill>
                          <a:latin typeface="Arial"/>
                        </a:rPr>
                        <a:t>Chirimbu</a:t>
                      </a:r>
                      <a:r>
                        <a:rPr lang="en-US" sz="1600" b="0" i="0" u="none" strike="noStrike" dirty="0">
                          <a:solidFill>
                            <a:srgbClr val="000000"/>
                          </a:solidFill>
                          <a:latin typeface="Arial"/>
                        </a:rPr>
                        <a:t> </a:t>
                      </a:r>
                      <a:r>
                        <a:rPr lang="en-US" sz="1600" b="0" i="0" u="none" strike="noStrike" dirty="0" err="1">
                          <a:solidFill>
                            <a:srgbClr val="000000"/>
                          </a:solidFill>
                          <a:latin typeface="Arial"/>
                        </a:rPr>
                        <a:t>Liviu</a:t>
                      </a:r>
                      <a:r>
                        <a:rPr lang="en-US" sz="1600" b="0" i="0" u="none" strike="noStrike" dirty="0">
                          <a:solidFill>
                            <a:srgbClr val="000000"/>
                          </a:solidFill>
                          <a:latin typeface="Arial"/>
                        </a:rPr>
                        <a:t> </a:t>
                      </a:r>
                      <a:r>
                        <a:rPr lang="en-US" sz="1600" b="0" i="0" u="none" strike="noStrike" dirty="0" err="1">
                          <a:solidFill>
                            <a:srgbClr val="000000"/>
                          </a:solidFill>
                          <a:latin typeface="Arial"/>
                        </a:rPr>
                        <a:t>Iulian</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a:solidFill>
                            <a:srgbClr val="000000"/>
                          </a:solidFill>
                          <a:latin typeface="Arial"/>
                        </a:rPr>
                        <a:t>Matematică</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Colegiul Național ”Ion Minulescu” 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70">
                <a:tc>
                  <a:txBody>
                    <a:bodyPr/>
                    <a:lstStyle/>
                    <a:p>
                      <a:pPr algn="ctr" fontAlgn="b"/>
                      <a:r>
                        <a:rPr lang="en-US" sz="1600" b="0" i="0" u="none" strike="noStrike">
                          <a:solidFill>
                            <a:srgbClr val="000000"/>
                          </a:solidFill>
                          <a:latin typeface="Arial"/>
                        </a:rPr>
                        <a:t>Conschi Vlad</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Informatica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dirty="0">
                          <a:solidFill>
                            <a:srgbClr val="000000"/>
                          </a:solidFill>
                          <a:latin typeface="Arial"/>
                        </a:rPr>
                        <a:t>Școala Gimnazială ”Eugen Ionescu”</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70">
                <a:tc>
                  <a:txBody>
                    <a:bodyPr/>
                    <a:lstStyle/>
                    <a:p>
                      <a:pPr algn="ctr" fontAlgn="b"/>
                      <a:r>
                        <a:rPr lang="en-US" sz="1600" b="0" i="0" u="none" strike="noStrike">
                          <a:solidFill>
                            <a:srgbClr val="000000"/>
                          </a:solidFill>
                          <a:latin typeface="Arial"/>
                        </a:rPr>
                        <a:t>Dinu Corina Amalia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IX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dirty="0">
                          <a:solidFill>
                            <a:srgbClr val="000000"/>
                          </a:solidFill>
                          <a:latin typeface="Arial"/>
                        </a:rPr>
                        <a:t>Matematică</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Colegiul</a:t>
                      </a:r>
                      <a:r>
                        <a:rPr lang="en-US" sz="1600" b="0" i="0" u="none" strike="noStrike" dirty="0">
                          <a:solidFill>
                            <a:srgbClr val="000000"/>
                          </a:solidFill>
                          <a:latin typeface="Arial"/>
                        </a:rPr>
                        <a:t> </a:t>
                      </a:r>
                      <a:r>
                        <a:rPr lang="en-US" sz="1600" b="0" i="0" u="none" strike="noStrike" dirty="0" err="1">
                          <a:solidFill>
                            <a:srgbClr val="000000"/>
                          </a:solidFill>
                          <a:latin typeface="Arial"/>
                        </a:rPr>
                        <a:t>Național</a:t>
                      </a:r>
                      <a:r>
                        <a:rPr lang="en-US" sz="1600" b="0" i="0" u="none" strike="noStrike" dirty="0">
                          <a:solidFill>
                            <a:srgbClr val="000000"/>
                          </a:solidFill>
                          <a:latin typeface="Arial"/>
                        </a:rPr>
                        <a:t> ”Ion </a:t>
                      </a:r>
                      <a:r>
                        <a:rPr lang="en-US" sz="1600" b="0" i="0" u="none" strike="noStrike" dirty="0" err="1">
                          <a:solidFill>
                            <a:srgbClr val="000000"/>
                          </a:solidFill>
                          <a:latin typeface="Arial"/>
                        </a:rPr>
                        <a:t>Minulescu</a:t>
                      </a:r>
                      <a:r>
                        <a:rPr lang="en-US" sz="1600" b="0" i="0" u="none" strike="noStrike" dirty="0">
                          <a:solidFill>
                            <a:srgbClr val="000000"/>
                          </a:solidFill>
                          <a:latin typeface="Arial"/>
                        </a:rPr>
                        <a:t>” </a:t>
                      </a:r>
                      <a:r>
                        <a:rPr lang="en-US" sz="1600" b="0" i="0" u="none" strike="noStrike" dirty="0" err="1">
                          <a:solidFill>
                            <a:srgbClr val="000000"/>
                          </a:solidFill>
                          <a:latin typeface="Arial"/>
                        </a:rPr>
                        <a:t>Slatina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70">
                <a:tc>
                  <a:txBody>
                    <a:bodyPr/>
                    <a:lstStyle/>
                    <a:p>
                      <a:pPr algn="ctr" fontAlgn="b"/>
                      <a:r>
                        <a:rPr lang="vi-VN" sz="1600" b="0" i="0" u="none" strike="noStrike">
                          <a:solidFill>
                            <a:srgbClr val="000000"/>
                          </a:solidFill>
                          <a:latin typeface="Arial"/>
                        </a:rPr>
                        <a:t>Dugăeșescu Filip</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a:solidFill>
                            <a:srgbClr val="000000"/>
                          </a:solidFill>
                          <a:latin typeface="Arial"/>
                        </a:rPr>
                        <a:t>Matematică</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dirty="0">
                          <a:solidFill>
                            <a:srgbClr val="000000"/>
                          </a:solidFill>
                          <a:latin typeface="Arial"/>
                        </a:rPr>
                        <a:t>Școala Gimnazială ”Mihail Drumeș” Balș</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70">
                <a:tc>
                  <a:txBody>
                    <a:bodyPr/>
                    <a:lstStyle/>
                    <a:p>
                      <a:pPr algn="ctr" fontAlgn="b"/>
                      <a:r>
                        <a:rPr lang="en-US" sz="1600" b="0" i="0" u="none" strike="noStrike">
                          <a:solidFill>
                            <a:srgbClr val="000000"/>
                          </a:solidFill>
                          <a:latin typeface="Arial"/>
                        </a:rPr>
                        <a:t>Pîrlea Catalin Alexandru</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F</a:t>
                      </a:r>
                      <a:r>
                        <a:rPr lang="en-US" sz="1600" b="0" i="0" u="none" strike="noStrike" dirty="0" err="1" smtClean="0">
                          <a:solidFill>
                            <a:srgbClr val="000000"/>
                          </a:solidFill>
                          <a:latin typeface="Arial"/>
                        </a:rPr>
                        <a:t>izica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Liceul</a:t>
                      </a:r>
                      <a:r>
                        <a:rPr lang="en-US" sz="1600" b="0" i="0" u="none" strike="noStrike" dirty="0">
                          <a:solidFill>
                            <a:srgbClr val="000000"/>
                          </a:solidFill>
                          <a:latin typeface="Arial"/>
                        </a:rPr>
                        <a:t> </a:t>
                      </a:r>
                      <a:r>
                        <a:rPr lang="en-US" sz="1600" b="0" i="0" u="none" strike="noStrike" dirty="0" err="1">
                          <a:solidFill>
                            <a:srgbClr val="000000"/>
                          </a:solidFill>
                          <a:latin typeface="Arial"/>
                        </a:rPr>
                        <a:t>Teoretic</a:t>
                      </a:r>
                      <a:r>
                        <a:rPr lang="en-US" sz="1600" b="0" i="0" u="none" strike="noStrike" dirty="0">
                          <a:solidFill>
                            <a:srgbClr val="000000"/>
                          </a:solidFill>
                          <a:latin typeface="Arial"/>
                        </a:rPr>
                        <a:t> </a:t>
                      </a:r>
                      <a:r>
                        <a:rPr lang="en-US" sz="1600" b="0" i="0" u="none" strike="noStrike" dirty="0" err="1">
                          <a:solidFill>
                            <a:srgbClr val="000000"/>
                          </a:solidFill>
                          <a:latin typeface="Arial"/>
                        </a:rPr>
                        <a:t>Petre</a:t>
                      </a:r>
                      <a:r>
                        <a:rPr lang="en-US" sz="1600" b="0" i="0" u="none" strike="noStrike" dirty="0">
                          <a:solidFill>
                            <a:srgbClr val="000000"/>
                          </a:solidFill>
                          <a:latin typeface="Arial"/>
                        </a:rPr>
                        <a:t> </a:t>
                      </a:r>
                      <a:r>
                        <a:rPr lang="en-US" sz="1600" b="0" i="0" u="none" strike="noStrike" dirty="0" err="1">
                          <a:solidFill>
                            <a:srgbClr val="000000"/>
                          </a:solidFill>
                          <a:latin typeface="Arial"/>
                        </a:rPr>
                        <a:t>Pandrea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70">
                <a:tc>
                  <a:txBody>
                    <a:bodyPr/>
                    <a:lstStyle/>
                    <a:p>
                      <a:pPr algn="ctr" fontAlgn="b"/>
                      <a:r>
                        <a:rPr lang="vi-VN" sz="1600" b="0" i="0" u="none" strike="noStrike">
                          <a:solidFill>
                            <a:srgbClr val="000000"/>
                          </a:solidFill>
                          <a:latin typeface="Arial"/>
                        </a:rPr>
                        <a:t>Rădulescu Dan</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Matematica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600" b="0" i="0" u="none" strike="noStrike" dirty="0">
                          <a:solidFill>
                            <a:srgbClr val="000000"/>
                          </a:solidFill>
                          <a:latin typeface="Arial"/>
                        </a:rPr>
                        <a:t>Colegiul Național ”Radu Greceanu" 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70">
                <a:tc>
                  <a:txBody>
                    <a:bodyPr/>
                    <a:lstStyle/>
                    <a:p>
                      <a:pPr algn="ctr" fontAlgn="b"/>
                      <a:r>
                        <a:rPr lang="en-US" sz="1600" b="0" i="0" u="none" strike="noStrike">
                          <a:solidFill>
                            <a:srgbClr val="000000"/>
                          </a:solidFill>
                          <a:latin typeface="Arial"/>
                        </a:rPr>
                        <a:t>STAICU ALEXANDRU</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Informatica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dirty="0">
                          <a:solidFill>
                            <a:srgbClr val="000000"/>
                          </a:solidFill>
                          <a:latin typeface="Arial"/>
                        </a:rPr>
                        <a:t>Școala Gimnazială ”Eugen Ionescu”</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70">
                <a:tc>
                  <a:txBody>
                    <a:bodyPr/>
                    <a:lstStyle/>
                    <a:p>
                      <a:pPr algn="ctr" fontAlgn="b"/>
                      <a:r>
                        <a:rPr lang="en-US" sz="1600" b="0" i="0" u="none" strike="noStrike">
                          <a:solidFill>
                            <a:srgbClr val="000000"/>
                          </a:solidFill>
                          <a:latin typeface="Arial"/>
                        </a:rPr>
                        <a:t>STANCIU GABRIEL CIPRIAN</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Informatica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dirty="0">
                          <a:solidFill>
                            <a:srgbClr val="000000"/>
                          </a:solidFill>
                          <a:latin typeface="Arial"/>
                        </a:rPr>
                        <a:t>Școala Gimnazială nr.3 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7898">
                <a:tc>
                  <a:txBody>
                    <a:bodyPr/>
                    <a:lstStyle/>
                    <a:p>
                      <a:pPr algn="ctr" fontAlgn="b"/>
                      <a:r>
                        <a:rPr lang="en-US" sz="1600" b="0" i="0" u="none" strike="noStrike">
                          <a:solidFill>
                            <a:srgbClr val="000000"/>
                          </a:solidFill>
                          <a:latin typeface="Arial"/>
                        </a:rPr>
                        <a:t>Ţolu Diana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a:solidFill>
                            <a:srgbClr val="000000"/>
                          </a:solidFill>
                          <a:latin typeface="Arial"/>
                        </a:rPr>
                        <a:t>Matematică</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dirty="0">
                          <a:solidFill>
                            <a:srgbClr val="000000"/>
                          </a:solidFill>
                          <a:latin typeface="Arial"/>
                        </a:rPr>
                        <a:t>Şcoala Gimnazială "Eugen Ionescu" 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70">
                <a:tc>
                  <a:txBody>
                    <a:bodyPr/>
                    <a:lstStyle/>
                    <a:p>
                      <a:pPr algn="ctr" fontAlgn="b"/>
                      <a:r>
                        <a:rPr lang="vi-VN" sz="1600" b="0" i="0" u="none" strike="noStrike">
                          <a:solidFill>
                            <a:srgbClr val="000000"/>
                          </a:solidFill>
                          <a:latin typeface="Arial"/>
                        </a:rPr>
                        <a:t>Vădăstreanu Robert Valentin</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a:solidFill>
                            <a:srgbClr val="000000"/>
                          </a:solidFill>
                          <a:latin typeface="Arial"/>
                        </a:rPr>
                        <a:t>Matematică</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dirty="0">
                          <a:solidFill>
                            <a:srgbClr val="000000"/>
                          </a:solidFill>
                          <a:latin typeface="Arial"/>
                        </a:rPr>
                        <a:t>Școala Gimnazială ”Eugen Ionescu” 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000108"/>
            <a:ext cx="9144000" cy="584775"/>
          </a:xfrm>
          <a:prstGeom prst="rect">
            <a:avLst/>
          </a:prstGeom>
          <a:noFill/>
        </p:spPr>
        <p:txBody>
          <a:bodyPr wrap="square" rtlCol="0">
            <a:spAutoFit/>
          </a:bodyPr>
          <a:lstStyle/>
          <a:p>
            <a:pPr algn="ctr"/>
            <a:r>
              <a:rPr lang="ro-RO" sz="3200" b="1" dirty="0" smtClean="0"/>
              <a:t>Menţiuni</a:t>
            </a:r>
            <a:endParaRPr lang="ro-RO" sz="3200" b="1" dirty="0" smtClean="0"/>
          </a:p>
        </p:txBody>
      </p:sp>
      <p:graphicFrame>
        <p:nvGraphicFramePr>
          <p:cNvPr id="13" name="Table 12"/>
          <p:cNvGraphicFramePr>
            <a:graphicFrameLocks noGrp="1"/>
          </p:cNvGraphicFramePr>
          <p:nvPr/>
        </p:nvGraphicFramePr>
        <p:xfrm>
          <a:off x="214282" y="1785926"/>
          <a:ext cx="8786875" cy="4518476"/>
        </p:xfrm>
        <a:graphic>
          <a:graphicData uri="http://schemas.openxmlformats.org/drawingml/2006/table">
            <a:tbl>
              <a:tblPr/>
              <a:tblGrid>
                <a:gridCol w="2407147"/>
                <a:gridCol w="1781761"/>
                <a:gridCol w="2816206"/>
                <a:gridCol w="1781761"/>
              </a:tblGrid>
              <a:tr h="629574">
                <a:tc>
                  <a:txBody>
                    <a:bodyPr/>
                    <a:lstStyle/>
                    <a:p>
                      <a:pPr algn="ctr" fontAlgn="b"/>
                      <a:r>
                        <a:rPr lang="en-US" sz="1600" b="1" i="0" u="none" strike="noStrike" dirty="0" err="1">
                          <a:solidFill>
                            <a:srgbClr val="000000"/>
                          </a:solidFill>
                          <a:latin typeface="Arial"/>
                        </a:rPr>
                        <a:t>Numele</a:t>
                      </a:r>
                      <a:r>
                        <a:rPr lang="en-US" sz="1600" b="1" i="0" u="none" strike="noStrike" dirty="0">
                          <a:solidFill>
                            <a:srgbClr val="000000"/>
                          </a:solidFill>
                          <a:latin typeface="Arial"/>
                        </a:rPr>
                        <a:t> </a:t>
                      </a:r>
                      <a:r>
                        <a:rPr lang="en-US" sz="1600" b="1" i="0" u="none" strike="noStrike" dirty="0" err="1">
                          <a:solidFill>
                            <a:srgbClr val="000000"/>
                          </a:solidFill>
                          <a:latin typeface="Arial"/>
                        </a:rPr>
                        <a:t>si</a:t>
                      </a:r>
                      <a:r>
                        <a:rPr lang="en-US" sz="1600" b="1" i="0" u="none" strike="noStrike" dirty="0">
                          <a:solidFill>
                            <a:srgbClr val="000000"/>
                          </a:solidFill>
                          <a:latin typeface="Arial"/>
                        </a:rPr>
                        <a:t> </a:t>
                      </a:r>
                      <a:r>
                        <a:rPr lang="en-US" sz="1600" b="1" i="0" u="none" strike="noStrike" dirty="0" err="1">
                          <a:solidFill>
                            <a:srgbClr val="000000"/>
                          </a:solidFill>
                          <a:latin typeface="Arial"/>
                        </a:rPr>
                        <a:t>prenumele</a:t>
                      </a:r>
                      <a:r>
                        <a:rPr lang="en-US" sz="1600" b="1" i="0" u="none" strike="noStrike" dirty="0">
                          <a:solidFill>
                            <a:srgbClr val="000000"/>
                          </a:solidFill>
                          <a:latin typeface="Arial"/>
                        </a:rPr>
                        <a:t> </a:t>
                      </a:r>
                      <a:r>
                        <a:rPr lang="en-US" sz="1600" b="1" i="0" u="none" strike="noStrike" dirty="0" err="1">
                          <a:solidFill>
                            <a:srgbClr val="000000"/>
                          </a:solidFill>
                          <a:latin typeface="Arial"/>
                        </a:rPr>
                        <a:t>elevului</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Clasa</a:t>
                      </a:r>
                      <a:r>
                        <a:rPr lang="en-US" sz="1600" b="1" i="0" u="none" strike="noStrike" dirty="0">
                          <a:solidFill>
                            <a:srgbClr val="000000"/>
                          </a:solidFill>
                          <a:latin typeface="Arial"/>
                        </a:rPr>
                        <a:t>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Arial"/>
                        </a:rPr>
                        <a:t>Disciplina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Unitatea</a:t>
                      </a:r>
                      <a:r>
                        <a:rPr lang="en-US" sz="1600" b="1" i="0" u="none" strike="noStrike" dirty="0">
                          <a:solidFill>
                            <a:srgbClr val="000000"/>
                          </a:solidFill>
                          <a:latin typeface="Arial"/>
                        </a:rPr>
                        <a:t> </a:t>
                      </a:r>
                      <a:r>
                        <a:rPr lang="en-US" sz="1600" b="1" i="0" u="none" strike="noStrike" dirty="0" err="1">
                          <a:solidFill>
                            <a:srgbClr val="000000"/>
                          </a:solidFill>
                          <a:latin typeface="Arial"/>
                        </a:rPr>
                        <a:t>scolara</a:t>
                      </a:r>
                      <a:r>
                        <a:rPr lang="en-US" sz="1600" b="1" i="0" u="none" strike="noStrike" dirty="0">
                          <a:solidFill>
                            <a:srgbClr val="000000"/>
                          </a:solidFill>
                          <a:latin typeface="Arial"/>
                        </a:rPr>
                        <a:t> de </a:t>
                      </a:r>
                      <a:r>
                        <a:rPr lang="en-US" sz="1600" b="1" i="0" u="none" strike="noStrike" dirty="0" err="1">
                          <a:solidFill>
                            <a:srgbClr val="000000"/>
                          </a:solidFill>
                          <a:latin typeface="Arial"/>
                        </a:rPr>
                        <a:t>provenienta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442">
                <a:tc>
                  <a:txBody>
                    <a:bodyPr/>
                    <a:lstStyle/>
                    <a:p>
                      <a:pPr algn="ctr" fontAlgn="b"/>
                      <a:r>
                        <a:rPr lang="en-US" sz="1600" b="0" i="0" u="none" strike="noStrike">
                          <a:solidFill>
                            <a:srgbClr val="000000"/>
                          </a:solidFill>
                          <a:latin typeface="Arial"/>
                        </a:rPr>
                        <a:t>Chiriac Maria Andreea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C</a:t>
                      </a:r>
                      <a:r>
                        <a:rPr lang="en-US" sz="1600" b="0" i="0" u="none" strike="noStrike" dirty="0" err="1" smtClean="0">
                          <a:solidFill>
                            <a:srgbClr val="000000"/>
                          </a:solidFill>
                          <a:latin typeface="Arial"/>
                        </a:rPr>
                        <a:t>himie</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CN Ion </a:t>
                      </a:r>
                      <a:r>
                        <a:rPr lang="en-US" sz="1600" b="0" i="0" u="none" strike="noStrike" dirty="0" err="1">
                          <a:solidFill>
                            <a:srgbClr val="000000"/>
                          </a:solidFill>
                          <a:latin typeface="Arial"/>
                        </a:rPr>
                        <a:t>Minulescu</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9574">
                <a:tc>
                  <a:txBody>
                    <a:bodyPr/>
                    <a:lstStyle/>
                    <a:p>
                      <a:pPr algn="ctr" fontAlgn="b"/>
                      <a:r>
                        <a:rPr lang="en-US" sz="1600" b="0" i="0" u="none" strike="noStrike">
                          <a:solidFill>
                            <a:srgbClr val="000000"/>
                          </a:solidFill>
                          <a:latin typeface="Arial"/>
                        </a:rPr>
                        <a:t>Deliu Adrian Silviu</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GEOGRAFIE</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C. N. „A.I.Cuza” Corabia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5231">
                <a:tc>
                  <a:txBody>
                    <a:bodyPr/>
                    <a:lstStyle/>
                    <a:p>
                      <a:pPr algn="ctr" fontAlgn="b"/>
                      <a:r>
                        <a:rPr lang="en-US" sz="1600" b="0" i="0" u="none" strike="noStrike">
                          <a:solidFill>
                            <a:srgbClr val="000000"/>
                          </a:solidFill>
                          <a:latin typeface="Arial"/>
                        </a:rPr>
                        <a:t>DELIU D. FLORINA DANIELA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XII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LIMBA FRANCEZA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600" b="0" i="0" u="none" strike="noStrike" dirty="0">
                          <a:solidFill>
                            <a:srgbClr val="000000"/>
                          </a:solidFill>
                          <a:latin typeface="Arial"/>
                        </a:rPr>
                        <a:t>COLEGIUL NATIONAL ,,ION MINULESCU" SLATINA OLT</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442">
                <a:tc>
                  <a:txBody>
                    <a:bodyPr/>
                    <a:lstStyle/>
                    <a:p>
                      <a:pPr algn="ctr" fontAlgn="b"/>
                      <a:r>
                        <a:rPr lang="en-US" sz="1600" b="0" i="0" u="none" strike="noStrike">
                          <a:solidFill>
                            <a:srgbClr val="000000"/>
                          </a:solidFill>
                          <a:latin typeface="Arial"/>
                        </a:rPr>
                        <a:t>Diaconu Andreea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germana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CNRG </a:t>
                      </a:r>
                      <a:r>
                        <a:rPr lang="en-US" sz="1600" b="0" i="0" u="none" strike="noStrike" dirty="0" err="1">
                          <a:solidFill>
                            <a:srgbClr val="000000"/>
                          </a:solidFill>
                          <a:latin typeface="Arial"/>
                        </a:rPr>
                        <a:t>Slatina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442">
                <a:tc>
                  <a:txBody>
                    <a:bodyPr/>
                    <a:lstStyle/>
                    <a:p>
                      <a:pPr algn="ctr" fontAlgn="b"/>
                      <a:r>
                        <a:rPr lang="vi-VN" sz="1600" b="0" i="0" u="none" strike="noStrike">
                          <a:solidFill>
                            <a:srgbClr val="000000"/>
                          </a:solidFill>
                          <a:latin typeface="Arial"/>
                        </a:rPr>
                        <a:t>Duță Alexandru</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B</a:t>
                      </a:r>
                      <a:r>
                        <a:rPr lang="en-US" sz="1600" b="0" i="0" u="none" strike="noStrike" dirty="0" err="1" smtClean="0">
                          <a:solidFill>
                            <a:srgbClr val="000000"/>
                          </a:solidFill>
                          <a:latin typeface="Arial"/>
                        </a:rPr>
                        <a:t>iologie</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CN Ion </a:t>
                      </a:r>
                      <a:r>
                        <a:rPr lang="en-US" sz="1600" b="0" i="0" u="none" strike="noStrike" dirty="0" err="1">
                          <a:solidFill>
                            <a:srgbClr val="000000"/>
                          </a:solidFill>
                          <a:latin typeface="Arial"/>
                        </a:rPr>
                        <a:t>Minulescu</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9574">
                <a:tc>
                  <a:txBody>
                    <a:bodyPr/>
                    <a:lstStyle/>
                    <a:p>
                      <a:pPr algn="ctr" fontAlgn="b"/>
                      <a:r>
                        <a:rPr lang="en-US" sz="1600" b="0" i="0" u="none" strike="noStrike">
                          <a:solidFill>
                            <a:srgbClr val="000000"/>
                          </a:solidFill>
                          <a:latin typeface="Arial"/>
                        </a:rPr>
                        <a:t>Grozavescu Rares Bogdan</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F</a:t>
                      </a:r>
                      <a:r>
                        <a:rPr lang="en-US" sz="1600" b="0" i="0" u="none" strike="noStrike" dirty="0" err="1" smtClean="0">
                          <a:solidFill>
                            <a:srgbClr val="000000"/>
                          </a:solidFill>
                          <a:latin typeface="Arial"/>
                        </a:rPr>
                        <a:t>izica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Sc. </a:t>
                      </a:r>
                      <a:r>
                        <a:rPr lang="en-US" sz="1600" b="0" i="0" u="none" strike="noStrike" dirty="0" err="1">
                          <a:solidFill>
                            <a:srgbClr val="000000"/>
                          </a:solidFill>
                          <a:latin typeface="Arial"/>
                        </a:rPr>
                        <a:t>Gimnaziala</a:t>
                      </a:r>
                      <a:r>
                        <a:rPr lang="en-US" sz="1600" b="0" i="0" u="none" strike="noStrike" dirty="0">
                          <a:solidFill>
                            <a:srgbClr val="000000"/>
                          </a:solidFill>
                          <a:latin typeface="Arial"/>
                        </a:rPr>
                        <a:t> </a:t>
                      </a:r>
                      <a:r>
                        <a:rPr lang="en-US" sz="1600" b="0" i="0" u="none" strike="noStrike" dirty="0" err="1">
                          <a:solidFill>
                            <a:srgbClr val="000000"/>
                          </a:solidFill>
                          <a:latin typeface="Arial"/>
                        </a:rPr>
                        <a:t>Gh</a:t>
                      </a:r>
                      <a:r>
                        <a:rPr lang="en-US" sz="1600" b="0" i="0" u="none" strike="noStrike" dirty="0">
                          <a:solidFill>
                            <a:srgbClr val="000000"/>
                          </a:solidFill>
                          <a:latin typeface="Arial"/>
                        </a:rPr>
                        <a:t>. </a:t>
                      </a:r>
                      <a:r>
                        <a:rPr lang="en-US" sz="1600" b="0" i="0" u="none" strike="noStrike" dirty="0" err="1">
                          <a:solidFill>
                            <a:srgbClr val="000000"/>
                          </a:solidFill>
                          <a:latin typeface="Arial"/>
                        </a:rPr>
                        <a:t>Magheru</a:t>
                      </a:r>
                      <a:r>
                        <a:rPr lang="en-US" sz="1600" b="0" i="0" u="none" strike="noStrike" dirty="0">
                          <a:solidFill>
                            <a:srgbClr val="000000"/>
                          </a:solidFill>
                          <a:latin typeface="Arial"/>
                        </a:rPr>
                        <a:t> Caracal</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442">
                <a:tc>
                  <a:txBody>
                    <a:bodyPr/>
                    <a:lstStyle/>
                    <a:p>
                      <a:pPr algn="ctr" fontAlgn="b"/>
                      <a:r>
                        <a:rPr lang="en-US" sz="1600" b="0" i="0" u="none" strike="noStrike">
                          <a:solidFill>
                            <a:srgbClr val="000000"/>
                          </a:solidFill>
                          <a:latin typeface="Arial"/>
                        </a:rPr>
                        <a:t>Ionel Andrei Razvan</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o-RO" sz="1600" b="0" i="0" u="none" strike="noStrike" dirty="0" smtClean="0">
                          <a:solidFill>
                            <a:srgbClr val="000000"/>
                          </a:solidFill>
                          <a:latin typeface="Arial"/>
                        </a:rPr>
                        <a:t>F</a:t>
                      </a:r>
                      <a:r>
                        <a:rPr lang="en-US" sz="1600" b="0" i="0" u="none" strike="noStrike" dirty="0" err="1" smtClean="0">
                          <a:solidFill>
                            <a:srgbClr val="000000"/>
                          </a:solidFill>
                          <a:latin typeface="Arial"/>
                        </a:rPr>
                        <a:t>izica</a:t>
                      </a:r>
                      <a:r>
                        <a:rPr lang="en-US" sz="1600" b="0" i="0" u="none" strike="noStrike" dirty="0" smtClean="0">
                          <a:solidFill>
                            <a:srgbClr val="000000"/>
                          </a:solidFill>
                          <a:latin typeface="Arial"/>
                        </a:rPr>
                        <a:t> </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 N. </a:t>
                      </a:r>
                      <a:r>
                        <a:rPr lang="en-US" sz="1600" b="0" i="0" u="none" strike="noStrike" dirty="0" err="1">
                          <a:solidFill>
                            <a:srgbClr val="000000"/>
                          </a:solidFill>
                          <a:latin typeface="Arial"/>
                        </a:rPr>
                        <a:t>Radu</a:t>
                      </a:r>
                      <a:r>
                        <a:rPr lang="en-US" sz="1600" b="0" i="0" u="none" strike="noStrike" dirty="0">
                          <a:solidFill>
                            <a:srgbClr val="000000"/>
                          </a:solidFill>
                          <a:latin typeface="Arial"/>
                        </a:rPr>
                        <a:t> </a:t>
                      </a:r>
                      <a:r>
                        <a:rPr lang="en-US" sz="1600" b="0" i="0" u="none" strike="noStrike" dirty="0" err="1">
                          <a:solidFill>
                            <a:srgbClr val="000000"/>
                          </a:solidFill>
                          <a:latin typeface="Arial"/>
                        </a:rPr>
                        <a:t>Greceanu</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000108"/>
            <a:ext cx="9144000" cy="584775"/>
          </a:xfrm>
          <a:prstGeom prst="rect">
            <a:avLst/>
          </a:prstGeom>
          <a:noFill/>
        </p:spPr>
        <p:txBody>
          <a:bodyPr wrap="square" rtlCol="0">
            <a:spAutoFit/>
          </a:bodyPr>
          <a:lstStyle/>
          <a:p>
            <a:pPr algn="ctr"/>
            <a:r>
              <a:rPr lang="ro-RO" sz="3200" b="1" dirty="0" smtClean="0"/>
              <a:t>Menţiuni</a:t>
            </a:r>
            <a:endParaRPr lang="ro-RO" sz="3200" b="1" dirty="0" smtClean="0"/>
          </a:p>
        </p:txBody>
      </p:sp>
      <p:graphicFrame>
        <p:nvGraphicFramePr>
          <p:cNvPr id="10" name="Table 9"/>
          <p:cNvGraphicFramePr>
            <a:graphicFrameLocks noGrp="1"/>
          </p:cNvGraphicFramePr>
          <p:nvPr/>
        </p:nvGraphicFramePr>
        <p:xfrm>
          <a:off x="214282" y="1785926"/>
          <a:ext cx="8715436" cy="4530088"/>
        </p:xfrm>
        <a:graphic>
          <a:graphicData uri="http://schemas.openxmlformats.org/drawingml/2006/table">
            <a:tbl>
              <a:tblPr/>
              <a:tblGrid>
                <a:gridCol w="2387576"/>
                <a:gridCol w="1112886"/>
                <a:gridCol w="2786082"/>
                <a:gridCol w="2428892"/>
              </a:tblGrid>
              <a:tr h="475729">
                <a:tc>
                  <a:txBody>
                    <a:bodyPr/>
                    <a:lstStyle/>
                    <a:p>
                      <a:pPr algn="ctr" fontAlgn="b"/>
                      <a:r>
                        <a:rPr lang="en-US" sz="1600" b="1" i="0" u="none" strike="noStrike" dirty="0" err="1">
                          <a:solidFill>
                            <a:srgbClr val="000000"/>
                          </a:solidFill>
                          <a:latin typeface="Arial"/>
                        </a:rPr>
                        <a:t>Numele</a:t>
                      </a:r>
                      <a:r>
                        <a:rPr lang="en-US" sz="1600" b="1" i="0" u="none" strike="noStrike" dirty="0">
                          <a:solidFill>
                            <a:srgbClr val="000000"/>
                          </a:solidFill>
                          <a:latin typeface="Arial"/>
                        </a:rPr>
                        <a:t> </a:t>
                      </a:r>
                      <a:r>
                        <a:rPr lang="en-US" sz="1600" b="1" i="0" u="none" strike="noStrike" dirty="0" err="1">
                          <a:solidFill>
                            <a:srgbClr val="000000"/>
                          </a:solidFill>
                          <a:latin typeface="Arial"/>
                        </a:rPr>
                        <a:t>si</a:t>
                      </a:r>
                      <a:r>
                        <a:rPr lang="en-US" sz="1600" b="1" i="0" u="none" strike="noStrike" dirty="0">
                          <a:solidFill>
                            <a:srgbClr val="000000"/>
                          </a:solidFill>
                          <a:latin typeface="Arial"/>
                        </a:rPr>
                        <a:t> </a:t>
                      </a:r>
                      <a:r>
                        <a:rPr lang="en-US" sz="1600" b="1" i="0" u="none" strike="noStrike" dirty="0" err="1">
                          <a:solidFill>
                            <a:srgbClr val="000000"/>
                          </a:solidFill>
                          <a:latin typeface="Arial"/>
                        </a:rPr>
                        <a:t>prenumele</a:t>
                      </a:r>
                      <a:r>
                        <a:rPr lang="en-US" sz="1600" b="1" i="0" u="none" strike="noStrike" dirty="0">
                          <a:solidFill>
                            <a:srgbClr val="000000"/>
                          </a:solidFill>
                          <a:latin typeface="Arial"/>
                        </a:rPr>
                        <a:t> </a:t>
                      </a:r>
                      <a:r>
                        <a:rPr lang="en-US" sz="1600" b="1" i="0" u="none" strike="noStrike" dirty="0" err="1">
                          <a:solidFill>
                            <a:srgbClr val="000000"/>
                          </a:solidFill>
                          <a:latin typeface="Arial"/>
                        </a:rPr>
                        <a:t>elevului</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Clasa</a:t>
                      </a:r>
                      <a:r>
                        <a:rPr lang="en-US" sz="1600" b="1" i="0" u="none" strike="noStrike" dirty="0">
                          <a:solidFill>
                            <a:srgbClr val="000000"/>
                          </a:solidFill>
                          <a:latin typeface="Arial"/>
                        </a:rPr>
                        <a:t>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Disciplina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Unitatea</a:t>
                      </a:r>
                      <a:r>
                        <a:rPr lang="en-US" sz="1600" b="1" i="0" u="none" strike="noStrike" dirty="0">
                          <a:solidFill>
                            <a:srgbClr val="000000"/>
                          </a:solidFill>
                          <a:latin typeface="Arial"/>
                        </a:rPr>
                        <a:t> </a:t>
                      </a:r>
                      <a:r>
                        <a:rPr lang="en-US" sz="1600" b="1" i="0" u="none" strike="noStrike" dirty="0" err="1">
                          <a:solidFill>
                            <a:srgbClr val="000000"/>
                          </a:solidFill>
                          <a:latin typeface="Arial"/>
                        </a:rPr>
                        <a:t>scolara</a:t>
                      </a:r>
                      <a:r>
                        <a:rPr lang="en-US" sz="1600" b="1" i="0" u="none" strike="noStrike" dirty="0">
                          <a:solidFill>
                            <a:srgbClr val="000000"/>
                          </a:solidFill>
                          <a:latin typeface="Arial"/>
                        </a:rPr>
                        <a:t> de </a:t>
                      </a:r>
                      <a:r>
                        <a:rPr lang="en-US" sz="1600" b="1" i="0" u="none" strike="noStrike" dirty="0" err="1">
                          <a:solidFill>
                            <a:srgbClr val="000000"/>
                          </a:solidFill>
                          <a:latin typeface="Arial"/>
                        </a:rPr>
                        <a:t>provenienta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694">
                <a:tc>
                  <a:txBody>
                    <a:bodyPr/>
                    <a:lstStyle/>
                    <a:p>
                      <a:pPr algn="ctr" fontAlgn="b"/>
                      <a:r>
                        <a:rPr lang="en-US" sz="1600" b="0" i="0" u="none" strike="noStrike" dirty="0">
                          <a:solidFill>
                            <a:srgbClr val="000000"/>
                          </a:solidFill>
                          <a:latin typeface="Arial"/>
                        </a:rPr>
                        <a:t>LUCȘOREANU S. LAVINIA MĂDĂLINA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VIII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LIMBA FRANCEZA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LICEUL TEORETIC ,,PETRE PANDREA’’ BALS OLT</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694">
                <a:tc>
                  <a:txBody>
                    <a:bodyPr/>
                    <a:lstStyle/>
                    <a:p>
                      <a:pPr algn="ctr" fontAlgn="b"/>
                      <a:r>
                        <a:rPr lang="en-US" sz="1600" b="0" i="0" u="none" strike="noStrike">
                          <a:solidFill>
                            <a:srgbClr val="000000"/>
                          </a:solidFill>
                          <a:latin typeface="Arial"/>
                        </a:rPr>
                        <a:t>LUPU-ZEGHEANU CONSTANTIN CĂTĂLIN</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XI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Electric, </a:t>
                      </a:r>
                      <a:r>
                        <a:rPr lang="en-US" sz="1600" b="0" i="0" u="none" strike="noStrike" dirty="0" err="1">
                          <a:solidFill>
                            <a:srgbClr val="000000"/>
                          </a:solidFill>
                          <a:latin typeface="Arial"/>
                        </a:rPr>
                        <a:t>electrotehnic</a:t>
                      </a:r>
                      <a:r>
                        <a:rPr lang="en-US" sz="1600" b="0" i="0" u="none" strike="noStrike" dirty="0">
                          <a:solidFill>
                            <a:srgbClr val="000000"/>
                          </a:solidFill>
                          <a:latin typeface="Arial"/>
                        </a:rPr>
                        <a:t>, </a:t>
                      </a:r>
                      <a:r>
                        <a:rPr lang="en-US" sz="1600" b="0" i="0" u="none" strike="noStrike" dirty="0" err="1">
                          <a:solidFill>
                            <a:srgbClr val="000000"/>
                          </a:solidFill>
                          <a:latin typeface="Arial"/>
                        </a:rPr>
                        <a:t>electromecanic</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600" b="0" i="0" u="none" strike="noStrike">
                          <a:solidFill>
                            <a:srgbClr val="000000"/>
                          </a:solidFill>
                          <a:latin typeface="Arial"/>
                        </a:rPr>
                        <a:t>COLEGIUL TEHNIC ”MATEI BASARAB”, CARACAL</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5729">
                <a:tc>
                  <a:txBody>
                    <a:bodyPr/>
                    <a:lstStyle/>
                    <a:p>
                      <a:pPr algn="ctr" fontAlgn="b"/>
                      <a:r>
                        <a:rPr lang="vi-VN" sz="1600" b="0" i="0" u="none" strike="noStrike">
                          <a:solidFill>
                            <a:srgbClr val="000000"/>
                          </a:solidFill>
                          <a:latin typeface="Arial"/>
                        </a:rPr>
                        <a:t>Petrușcă Ionel Alexandru</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GEOGRAFIE</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Colegiul Național „Ion Minulescu” 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694">
                <a:tc>
                  <a:txBody>
                    <a:bodyPr/>
                    <a:lstStyle/>
                    <a:p>
                      <a:pPr algn="ctr" fontAlgn="b"/>
                      <a:r>
                        <a:rPr lang="en-US" sz="1600" b="0" i="0" u="none" strike="noStrike">
                          <a:solidFill>
                            <a:srgbClr val="000000"/>
                          </a:solidFill>
                          <a:latin typeface="Arial"/>
                        </a:rPr>
                        <a:t>POPESCU C.V. MARIA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LIMBA FRANCEZA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LICEUL TEORETIC ,,PETRE PANDREA’’ BALS OLT</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694">
                <a:tc>
                  <a:txBody>
                    <a:bodyPr/>
                    <a:lstStyle/>
                    <a:p>
                      <a:pPr algn="ctr" fontAlgn="b"/>
                      <a:r>
                        <a:rPr lang="en-US" sz="1600" b="0" i="0" u="none" strike="noStrike">
                          <a:solidFill>
                            <a:srgbClr val="000000"/>
                          </a:solidFill>
                          <a:latin typeface="Arial"/>
                        </a:rPr>
                        <a:t>STANCA O. ALINA DANIELA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LIMBA FRANCEZA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LICEUL TEORETIC ,,PETRE PANDREA’’ BALS OLT</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742">
                <a:tc>
                  <a:txBody>
                    <a:bodyPr/>
                    <a:lstStyle/>
                    <a:p>
                      <a:pPr algn="ctr" fontAlgn="b"/>
                      <a:r>
                        <a:rPr lang="vi-VN" sz="1600" b="0" i="0" u="none" strike="noStrike">
                          <a:solidFill>
                            <a:srgbClr val="000000"/>
                          </a:solidFill>
                          <a:latin typeface="Arial"/>
                        </a:rPr>
                        <a:t>Tănăsescu-Scarlat Chrys</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Chimie</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CN Ion </a:t>
                      </a:r>
                      <a:r>
                        <a:rPr lang="en-US" sz="1600" b="0" i="0" u="none" strike="noStrike" dirty="0" err="1">
                          <a:solidFill>
                            <a:srgbClr val="000000"/>
                          </a:solidFill>
                          <a:latin typeface="Arial"/>
                        </a:rPr>
                        <a:t>Minulescu</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742">
                <a:tc>
                  <a:txBody>
                    <a:bodyPr/>
                    <a:lstStyle/>
                    <a:p>
                      <a:pPr algn="ctr" fontAlgn="b"/>
                      <a:r>
                        <a:rPr lang="en-US" sz="1600" b="0" i="0" u="none" strike="noStrike">
                          <a:solidFill>
                            <a:srgbClr val="000000"/>
                          </a:solidFill>
                          <a:latin typeface="Arial"/>
                        </a:rPr>
                        <a:t>Voinicu Ionut Bogdan</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chimie</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CN Ion </a:t>
                      </a:r>
                      <a:r>
                        <a:rPr lang="en-US" sz="1600" b="0" i="0" u="none" strike="noStrike" dirty="0" err="1">
                          <a:solidFill>
                            <a:srgbClr val="000000"/>
                          </a:solidFill>
                          <a:latin typeface="Arial"/>
                        </a:rPr>
                        <a:t>Minulescu</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000108"/>
            <a:ext cx="9144000" cy="584775"/>
          </a:xfrm>
          <a:prstGeom prst="rect">
            <a:avLst/>
          </a:prstGeom>
          <a:noFill/>
        </p:spPr>
        <p:txBody>
          <a:bodyPr wrap="square" rtlCol="0">
            <a:spAutoFit/>
          </a:bodyPr>
          <a:lstStyle/>
          <a:p>
            <a:pPr algn="ctr"/>
            <a:r>
              <a:rPr lang="ro-RO" sz="3200" b="1" dirty="0" smtClean="0"/>
              <a:t>Premii speciale</a:t>
            </a:r>
            <a:endParaRPr lang="ro-RO" sz="3200" b="1" dirty="0" smtClean="0"/>
          </a:p>
        </p:txBody>
      </p:sp>
      <p:graphicFrame>
        <p:nvGraphicFramePr>
          <p:cNvPr id="12" name="Table 11"/>
          <p:cNvGraphicFramePr>
            <a:graphicFrameLocks noGrp="1"/>
          </p:cNvGraphicFramePr>
          <p:nvPr/>
        </p:nvGraphicFramePr>
        <p:xfrm>
          <a:off x="357158" y="1714488"/>
          <a:ext cx="8501121" cy="4575553"/>
        </p:xfrm>
        <a:graphic>
          <a:graphicData uri="http://schemas.openxmlformats.org/drawingml/2006/table">
            <a:tbl>
              <a:tblPr/>
              <a:tblGrid>
                <a:gridCol w="2328865"/>
                <a:gridCol w="885845"/>
                <a:gridCol w="2928958"/>
                <a:gridCol w="2357453"/>
              </a:tblGrid>
              <a:tr h="521878">
                <a:tc>
                  <a:txBody>
                    <a:bodyPr/>
                    <a:lstStyle/>
                    <a:p>
                      <a:pPr algn="ctr" fontAlgn="b"/>
                      <a:r>
                        <a:rPr lang="en-US" sz="1600" b="1" i="0" u="none" strike="noStrike" dirty="0" err="1">
                          <a:solidFill>
                            <a:srgbClr val="000000"/>
                          </a:solidFill>
                          <a:latin typeface="Arial"/>
                        </a:rPr>
                        <a:t>Numele</a:t>
                      </a:r>
                      <a:r>
                        <a:rPr lang="en-US" sz="1600" b="1" i="0" u="none" strike="noStrike" dirty="0">
                          <a:solidFill>
                            <a:srgbClr val="000000"/>
                          </a:solidFill>
                          <a:latin typeface="Arial"/>
                        </a:rPr>
                        <a:t> </a:t>
                      </a:r>
                      <a:r>
                        <a:rPr lang="en-US" sz="1600" b="1" i="0" u="none" strike="noStrike" dirty="0" err="1">
                          <a:solidFill>
                            <a:srgbClr val="000000"/>
                          </a:solidFill>
                          <a:latin typeface="Arial"/>
                        </a:rPr>
                        <a:t>si</a:t>
                      </a:r>
                      <a:r>
                        <a:rPr lang="en-US" sz="1600" b="1" i="0" u="none" strike="noStrike" dirty="0">
                          <a:solidFill>
                            <a:srgbClr val="000000"/>
                          </a:solidFill>
                          <a:latin typeface="Arial"/>
                        </a:rPr>
                        <a:t> </a:t>
                      </a:r>
                      <a:r>
                        <a:rPr lang="en-US" sz="1600" b="1" i="0" u="none" strike="noStrike" dirty="0" err="1">
                          <a:solidFill>
                            <a:srgbClr val="000000"/>
                          </a:solidFill>
                          <a:latin typeface="Arial"/>
                        </a:rPr>
                        <a:t>prenumele</a:t>
                      </a:r>
                      <a:r>
                        <a:rPr lang="en-US" sz="1600" b="1" i="0" u="none" strike="noStrike" dirty="0">
                          <a:solidFill>
                            <a:srgbClr val="000000"/>
                          </a:solidFill>
                          <a:latin typeface="Arial"/>
                        </a:rPr>
                        <a:t> </a:t>
                      </a:r>
                      <a:r>
                        <a:rPr lang="en-US" sz="1600" b="1" i="0" u="none" strike="noStrike" dirty="0" err="1">
                          <a:solidFill>
                            <a:srgbClr val="000000"/>
                          </a:solidFill>
                          <a:latin typeface="Arial"/>
                        </a:rPr>
                        <a:t>elevului</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Clasa</a:t>
                      </a:r>
                      <a:r>
                        <a:rPr lang="en-US" sz="1600" b="1" i="0" u="none" strike="noStrike" dirty="0">
                          <a:solidFill>
                            <a:srgbClr val="000000"/>
                          </a:solidFill>
                          <a:latin typeface="Arial"/>
                        </a:rPr>
                        <a:t> </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Disciplina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Arial"/>
                        </a:rPr>
                        <a:t>Unitatea</a:t>
                      </a:r>
                      <a:r>
                        <a:rPr lang="en-US" sz="1600" b="1" i="0" u="none" strike="noStrike" dirty="0">
                          <a:solidFill>
                            <a:srgbClr val="000000"/>
                          </a:solidFill>
                          <a:latin typeface="Arial"/>
                        </a:rPr>
                        <a:t> </a:t>
                      </a:r>
                      <a:r>
                        <a:rPr lang="en-US" sz="1600" b="1" i="0" u="none" strike="noStrike" dirty="0" err="1">
                          <a:solidFill>
                            <a:srgbClr val="000000"/>
                          </a:solidFill>
                          <a:latin typeface="Arial"/>
                        </a:rPr>
                        <a:t>scolara</a:t>
                      </a:r>
                      <a:r>
                        <a:rPr lang="en-US" sz="1600" b="1" i="0" u="none" strike="noStrike" dirty="0">
                          <a:solidFill>
                            <a:srgbClr val="000000"/>
                          </a:solidFill>
                          <a:latin typeface="Arial"/>
                        </a:rPr>
                        <a:t> de </a:t>
                      </a:r>
                      <a:r>
                        <a:rPr lang="en-US" sz="1600" b="1" i="0" u="none" strike="noStrike" dirty="0" err="1">
                          <a:solidFill>
                            <a:srgbClr val="000000"/>
                          </a:solidFill>
                          <a:latin typeface="Arial"/>
                        </a:rPr>
                        <a:t>provenienta</a:t>
                      </a:r>
                      <a:endParaRPr lang="en-US" sz="1600" b="1"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1878">
                <a:tc>
                  <a:txBody>
                    <a:bodyPr/>
                    <a:lstStyle/>
                    <a:p>
                      <a:pPr algn="ctr" fontAlgn="b"/>
                      <a:r>
                        <a:rPr lang="en-US" sz="1600" b="0" i="0" u="none" strike="noStrike" dirty="0">
                          <a:solidFill>
                            <a:srgbClr val="000000"/>
                          </a:solidFill>
                          <a:latin typeface="Arial"/>
                        </a:rPr>
                        <a:t>ANDREI M. ANDREEA MARIA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XII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si</a:t>
                      </a:r>
                      <a:r>
                        <a:rPr lang="en-US" sz="1600" b="0" i="0" u="none" strike="noStrike" dirty="0">
                          <a:solidFill>
                            <a:srgbClr val="000000"/>
                          </a:solidFill>
                          <a:latin typeface="Arial"/>
                        </a:rPr>
                        <a:t> </a:t>
                      </a:r>
                      <a:r>
                        <a:rPr lang="en-US" sz="1600" b="0" i="0" u="none" strike="noStrike" dirty="0" err="1">
                          <a:solidFill>
                            <a:srgbClr val="000000"/>
                          </a:solidFill>
                          <a:latin typeface="Arial"/>
                        </a:rPr>
                        <a:t>literatura</a:t>
                      </a:r>
                      <a:r>
                        <a:rPr lang="en-US" sz="1600" b="0" i="0" u="none" strike="noStrike" dirty="0">
                          <a:solidFill>
                            <a:srgbClr val="000000"/>
                          </a:solidFill>
                          <a:latin typeface="Arial"/>
                        </a:rPr>
                        <a:t> </a:t>
                      </a:r>
                      <a:r>
                        <a:rPr lang="en-US" sz="1600" b="0" i="0" u="none" strike="noStrike" dirty="0" err="1">
                          <a:solidFill>
                            <a:srgbClr val="000000"/>
                          </a:solidFill>
                          <a:latin typeface="Arial"/>
                        </a:rPr>
                        <a:t>romana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Colegiul National,,Radu Greceanu''Slatina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1878">
                <a:tc>
                  <a:txBody>
                    <a:bodyPr/>
                    <a:lstStyle/>
                    <a:p>
                      <a:pPr algn="ctr" fontAlgn="b"/>
                      <a:r>
                        <a:rPr lang="en-US" sz="1600" b="0" i="0" u="none" strike="noStrike">
                          <a:solidFill>
                            <a:srgbClr val="000000"/>
                          </a:solidFill>
                          <a:latin typeface="Arial"/>
                        </a:rPr>
                        <a:t>Deaconeasa Alexandra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GEOGRAFIE</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vi-VN" sz="1600" b="0" i="0" u="none" strike="noStrike">
                          <a:solidFill>
                            <a:srgbClr val="000000"/>
                          </a:solidFill>
                          <a:latin typeface="Arial"/>
                        </a:rPr>
                        <a:t>C.N. „Ioniță Asan” Caracal</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1878">
                <a:tc>
                  <a:txBody>
                    <a:bodyPr/>
                    <a:lstStyle/>
                    <a:p>
                      <a:pPr algn="ctr" fontAlgn="b"/>
                      <a:r>
                        <a:rPr lang="en-US" sz="1600" b="0" i="0" u="none" strike="noStrike">
                          <a:solidFill>
                            <a:srgbClr val="000000"/>
                          </a:solidFill>
                          <a:latin typeface="Arial"/>
                        </a:rPr>
                        <a:t>DIRSTARU R.REBECA CECILIA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si</a:t>
                      </a:r>
                      <a:r>
                        <a:rPr lang="en-US" sz="1600" b="0" i="0" u="none" strike="noStrike" dirty="0">
                          <a:solidFill>
                            <a:srgbClr val="000000"/>
                          </a:solidFill>
                          <a:latin typeface="Arial"/>
                        </a:rPr>
                        <a:t> </a:t>
                      </a:r>
                      <a:r>
                        <a:rPr lang="en-US" sz="1600" b="0" i="0" u="none" strike="noStrike" dirty="0" err="1">
                          <a:solidFill>
                            <a:srgbClr val="000000"/>
                          </a:solidFill>
                          <a:latin typeface="Arial"/>
                        </a:rPr>
                        <a:t>literatura</a:t>
                      </a:r>
                      <a:r>
                        <a:rPr lang="en-US" sz="1600" b="0" i="0" u="none" strike="noStrike" dirty="0">
                          <a:solidFill>
                            <a:srgbClr val="000000"/>
                          </a:solidFill>
                          <a:latin typeface="Arial"/>
                        </a:rPr>
                        <a:t> </a:t>
                      </a:r>
                      <a:r>
                        <a:rPr lang="en-US" sz="1600" b="0" i="0" u="none" strike="noStrike" dirty="0" err="1">
                          <a:solidFill>
                            <a:srgbClr val="000000"/>
                          </a:solidFill>
                          <a:latin typeface="Arial"/>
                        </a:rPr>
                        <a:t>romana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600" b="0" i="0" u="none" strike="noStrike" dirty="0">
                          <a:solidFill>
                            <a:srgbClr val="000000"/>
                          </a:solidFill>
                          <a:latin typeface="Arial"/>
                        </a:rPr>
                        <a:t>Scoala Gimnaziala ,,Eugen Ionescu''Slatina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1878">
                <a:tc>
                  <a:txBody>
                    <a:bodyPr/>
                    <a:lstStyle/>
                    <a:p>
                      <a:pPr algn="ctr" fontAlgn="b"/>
                      <a:r>
                        <a:rPr lang="en-US" sz="1600" b="0" i="0" u="none" strike="noStrike">
                          <a:solidFill>
                            <a:srgbClr val="000000"/>
                          </a:solidFill>
                          <a:latin typeface="Arial"/>
                        </a:rPr>
                        <a:t>DIRSTARU R.REBECA CECILIA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VII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si</a:t>
                      </a:r>
                      <a:r>
                        <a:rPr lang="en-US" sz="1600" b="0" i="0" u="none" strike="noStrike" dirty="0">
                          <a:solidFill>
                            <a:srgbClr val="000000"/>
                          </a:solidFill>
                          <a:latin typeface="Arial"/>
                        </a:rPr>
                        <a:t> </a:t>
                      </a:r>
                      <a:r>
                        <a:rPr lang="en-US" sz="1600" b="0" i="0" u="none" strike="noStrike" dirty="0" err="1">
                          <a:solidFill>
                            <a:srgbClr val="000000"/>
                          </a:solidFill>
                          <a:latin typeface="Arial"/>
                        </a:rPr>
                        <a:t>literatura</a:t>
                      </a:r>
                      <a:r>
                        <a:rPr lang="en-US" sz="1600" b="0" i="0" u="none" strike="noStrike" dirty="0">
                          <a:solidFill>
                            <a:srgbClr val="000000"/>
                          </a:solidFill>
                          <a:latin typeface="Arial"/>
                        </a:rPr>
                        <a:t> </a:t>
                      </a:r>
                      <a:r>
                        <a:rPr lang="en-US" sz="1600" b="0" i="0" u="none" strike="noStrike" dirty="0" err="1">
                          <a:solidFill>
                            <a:srgbClr val="000000"/>
                          </a:solidFill>
                          <a:latin typeface="Arial"/>
                        </a:rPr>
                        <a:t>romana-Olimpiada</a:t>
                      </a:r>
                      <a:r>
                        <a:rPr lang="en-US" sz="1600" b="0" i="0" u="none" strike="noStrike" dirty="0">
                          <a:solidFill>
                            <a:srgbClr val="000000"/>
                          </a:solidFill>
                          <a:latin typeface="Arial"/>
                        </a:rPr>
                        <a:t> ,,</a:t>
                      </a:r>
                      <a:r>
                        <a:rPr lang="en-US" sz="1600" b="0" i="0" u="none" strike="noStrike" dirty="0" err="1">
                          <a:solidFill>
                            <a:srgbClr val="000000"/>
                          </a:solidFill>
                          <a:latin typeface="Arial"/>
                        </a:rPr>
                        <a:t>Lectura</a:t>
                      </a:r>
                      <a:r>
                        <a:rPr lang="en-US" sz="1600" b="0" i="0" u="none" strike="noStrike" dirty="0">
                          <a:solidFill>
                            <a:srgbClr val="000000"/>
                          </a:solidFill>
                          <a:latin typeface="Arial"/>
                        </a:rPr>
                        <a:t> ca </a:t>
                      </a:r>
                      <a:r>
                        <a:rPr lang="en-US" sz="1600" b="0" i="0" u="none" strike="noStrike" dirty="0" err="1">
                          <a:solidFill>
                            <a:srgbClr val="000000"/>
                          </a:solidFill>
                          <a:latin typeface="Arial"/>
                        </a:rPr>
                        <a:t>abilitate</a:t>
                      </a:r>
                      <a:r>
                        <a:rPr lang="en-US" sz="1600" b="0" i="0" u="none" strike="noStrike" dirty="0">
                          <a:solidFill>
                            <a:srgbClr val="000000"/>
                          </a:solidFill>
                          <a:latin typeface="Arial"/>
                        </a:rPr>
                        <a:t> de </a:t>
                      </a:r>
                      <a:r>
                        <a:rPr lang="en-US" sz="1600" b="0" i="0" u="none" strike="noStrike" dirty="0" err="1">
                          <a:solidFill>
                            <a:srgbClr val="000000"/>
                          </a:solidFill>
                          <a:latin typeface="Arial"/>
                        </a:rPr>
                        <a:t>viata</a:t>
                      </a:r>
                      <a:r>
                        <a:rPr lang="en-US" sz="1600" b="0" i="0" u="none" strike="noStrike" dirty="0">
                          <a:solidFill>
                            <a:srgbClr val="000000"/>
                          </a:solidFill>
                          <a:latin typeface="Arial"/>
                        </a:rPr>
                        <a:t>''</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600" b="0" i="0" u="none" strike="noStrike" dirty="0">
                          <a:solidFill>
                            <a:srgbClr val="000000"/>
                          </a:solidFill>
                          <a:latin typeface="Arial"/>
                        </a:rPr>
                        <a:t>Scoala Gimnaziala ,,Eugen Ionescu''Slatina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0751">
                <a:tc>
                  <a:txBody>
                    <a:bodyPr/>
                    <a:lstStyle/>
                    <a:p>
                      <a:pPr algn="ctr" fontAlgn="b"/>
                      <a:r>
                        <a:rPr lang="en-US" sz="1600" b="0" i="0" u="none" strike="noStrike">
                          <a:solidFill>
                            <a:srgbClr val="000000"/>
                          </a:solidFill>
                          <a:latin typeface="Arial"/>
                        </a:rPr>
                        <a:t>GHENCEA E.LAVINIA GABRIELA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V</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si</a:t>
                      </a:r>
                      <a:r>
                        <a:rPr lang="en-US" sz="1600" b="0" i="0" u="none" strike="noStrike" dirty="0">
                          <a:solidFill>
                            <a:srgbClr val="000000"/>
                          </a:solidFill>
                          <a:latin typeface="Arial"/>
                        </a:rPr>
                        <a:t> </a:t>
                      </a:r>
                      <a:r>
                        <a:rPr lang="en-US" sz="1600" b="0" i="0" u="none" strike="noStrike" dirty="0" err="1">
                          <a:solidFill>
                            <a:srgbClr val="000000"/>
                          </a:solidFill>
                          <a:latin typeface="Arial"/>
                        </a:rPr>
                        <a:t>literatura</a:t>
                      </a:r>
                      <a:r>
                        <a:rPr lang="en-US" sz="1600" b="0" i="0" u="none" strike="noStrike" dirty="0">
                          <a:solidFill>
                            <a:srgbClr val="000000"/>
                          </a:solidFill>
                          <a:latin typeface="Arial"/>
                        </a:rPr>
                        <a:t> </a:t>
                      </a:r>
                      <a:r>
                        <a:rPr lang="en-US" sz="1600" b="0" i="0" u="none" strike="noStrike" dirty="0" err="1">
                          <a:solidFill>
                            <a:srgbClr val="000000"/>
                          </a:solidFill>
                          <a:latin typeface="Arial"/>
                        </a:rPr>
                        <a:t>romana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600" b="0" i="0" u="none" strike="noStrike" dirty="0">
                          <a:solidFill>
                            <a:srgbClr val="000000"/>
                          </a:solidFill>
                          <a:latin typeface="Arial"/>
                        </a:rPr>
                        <a:t>Scoala Gimnaziala ,,Eugen Ionescu''Slatina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1878">
                <a:tc>
                  <a:txBody>
                    <a:bodyPr/>
                    <a:lstStyle/>
                    <a:p>
                      <a:pPr algn="ctr" fontAlgn="b"/>
                      <a:r>
                        <a:rPr lang="en-US" sz="1600" b="0" i="0" u="none" strike="noStrike">
                          <a:solidFill>
                            <a:srgbClr val="000000"/>
                          </a:solidFill>
                          <a:latin typeface="Arial"/>
                        </a:rPr>
                        <a:t>SFĂTOSU M.BIANCA MILI</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Limba</a:t>
                      </a:r>
                      <a:r>
                        <a:rPr lang="en-US" sz="1600" b="0" i="0" u="none" strike="noStrike" dirty="0">
                          <a:solidFill>
                            <a:srgbClr val="000000"/>
                          </a:solidFill>
                          <a:latin typeface="Arial"/>
                        </a:rPr>
                        <a:t> </a:t>
                      </a:r>
                      <a:r>
                        <a:rPr lang="en-US" sz="1600" b="0" i="0" u="none" strike="noStrike" dirty="0" err="1">
                          <a:solidFill>
                            <a:srgbClr val="000000"/>
                          </a:solidFill>
                          <a:latin typeface="Arial"/>
                        </a:rPr>
                        <a:t>si</a:t>
                      </a:r>
                      <a:r>
                        <a:rPr lang="en-US" sz="1600" b="0" i="0" u="none" strike="noStrike" dirty="0">
                          <a:solidFill>
                            <a:srgbClr val="000000"/>
                          </a:solidFill>
                          <a:latin typeface="Arial"/>
                        </a:rPr>
                        <a:t> </a:t>
                      </a:r>
                      <a:r>
                        <a:rPr lang="en-US" sz="1600" b="0" i="0" u="none" strike="noStrike" dirty="0" err="1">
                          <a:solidFill>
                            <a:srgbClr val="000000"/>
                          </a:solidFill>
                          <a:latin typeface="Arial"/>
                        </a:rPr>
                        <a:t>literatura</a:t>
                      </a:r>
                      <a:r>
                        <a:rPr lang="en-US" sz="1600" b="0" i="0" u="none" strike="noStrike" dirty="0">
                          <a:solidFill>
                            <a:srgbClr val="000000"/>
                          </a:solidFill>
                          <a:latin typeface="Arial"/>
                        </a:rPr>
                        <a:t> </a:t>
                      </a:r>
                      <a:r>
                        <a:rPr lang="en-US" sz="1600" b="0" i="0" u="none" strike="noStrike" dirty="0" err="1">
                          <a:solidFill>
                            <a:srgbClr val="000000"/>
                          </a:solidFill>
                          <a:latin typeface="Arial"/>
                        </a:rPr>
                        <a:t>romana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Arial"/>
                        </a:rPr>
                        <a:t>Colegiul</a:t>
                      </a:r>
                      <a:r>
                        <a:rPr lang="en-US" sz="1600" b="0" i="0" u="none" strike="noStrike" dirty="0">
                          <a:solidFill>
                            <a:srgbClr val="000000"/>
                          </a:solidFill>
                          <a:latin typeface="Arial"/>
                        </a:rPr>
                        <a:t> </a:t>
                      </a:r>
                      <a:r>
                        <a:rPr lang="en-US" sz="1600" b="0" i="0" u="none" strike="noStrike" dirty="0" err="1">
                          <a:solidFill>
                            <a:srgbClr val="000000"/>
                          </a:solidFill>
                          <a:latin typeface="Arial"/>
                        </a:rPr>
                        <a:t>National,,Radu</a:t>
                      </a:r>
                      <a:r>
                        <a:rPr lang="en-US" sz="1600" b="0" i="0" u="none" strike="noStrike" dirty="0">
                          <a:solidFill>
                            <a:srgbClr val="000000"/>
                          </a:solidFill>
                          <a:latin typeface="Arial"/>
                        </a:rPr>
                        <a:t> </a:t>
                      </a:r>
                      <a:r>
                        <a:rPr lang="en-US" sz="1600" b="0" i="0" u="none" strike="noStrike" dirty="0" err="1">
                          <a:solidFill>
                            <a:srgbClr val="000000"/>
                          </a:solidFill>
                          <a:latin typeface="Arial"/>
                        </a:rPr>
                        <a:t>Greceanu''Slatina</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849">
                <a:tc>
                  <a:txBody>
                    <a:bodyPr/>
                    <a:lstStyle/>
                    <a:p>
                      <a:pPr algn="ctr" fontAlgn="b"/>
                      <a:r>
                        <a:rPr lang="en-US" sz="1600" b="0" i="0" u="none" strike="noStrike">
                          <a:solidFill>
                            <a:srgbClr val="000000"/>
                          </a:solidFill>
                          <a:latin typeface="Arial"/>
                        </a:rPr>
                        <a:t>Ștefanescu Mihaela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biologie</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CN </a:t>
                      </a:r>
                      <a:r>
                        <a:rPr lang="en-US" sz="1600" b="0" i="0" u="none" strike="noStrike" dirty="0" err="1">
                          <a:solidFill>
                            <a:srgbClr val="000000"/>
                          </a:solidFill>
                          <a:latin typeface="Arial"/>
                        </a:rPr>
                        <a:t>Radu</a:t>
                      </a:r>
                      <a:r>
                        <a:rPr lang="en-US" sz="1600" b="0" i="0" u="none" strike="noStrike" dirty="0">
                          <a:solidFill>
                            <a:srgbClr val="000000"/>
                          </a:solidFill>
                          <a:latin typeface="Arial"/>
                        </a:rPr>
                        <a:t> </a:t>
                      </a:r>
                      <a:r>
                        <a:rPr lang="en-US" sz="1600" b="0" i="0" u="none" strike="noStrike" dirty="0" err="1">
                          <a:solidFill>
                            <a:srgbClr val="000000"/>
                          </a:solidFill>
                          <a:latin typeface="Arial"/>
                        </a:rPr>
                        <a:t>Greceanu</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849">
                <a:tc>
                  <a:txBody>
                    <a:bodyPr/>
                    <a:lstStyle/>
                    <a:p>
                      <a:pPr algn="ctr" fontAlgn="b"/>
                      <a:r>
                        <a:rPr lang="vi-VN" sz="1600" b="0" i="0" u="none" strike="noStrike">
                          <a:solidFill>
                            <a:srgbClr val="000000"/>
                          </a:solidFill>
                          <a:latin typeface="Arial"/>
                        </a:rPr>
                        <a:t>Zăvelcă Alexandra</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X</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Arial"/>
                        </a:rPr>
                        <a:t>Religie</a:t>
                      </a: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rPr>
                        <a:t>CN. </a:t>
                      </a:r>
                      <a:r>
                        <a:rPr lang="en-US" sz="1600" b="0" i="0" u="none" strike="noStrike" dirty="0" err="1">
                          <a:solidFill>
                            <a:srgbClr val="000000"/>
                          </a:solidFill>
                          <a:latin typeface="Arial"/>
                        </a:rPr>
                        <a:t>Radu</a:t>
                      </a:r>
                      <a:r>
                        <a:rPr lang="en-US" sz="1600" b="0" i="0" u="none" strike="noStrike" dirty="0">
                          <a:solidFill>
                            <a:srgbClr val="000000"/>
                          </a:solidFill>
                          <a:latin typeface="Arial"/>
                        </a:rPr>
                        <a:t> </a:t>
                      </a:r>
                      <a:r>
                        <a:rPr lang="en-US" sz="1600" b="0" i="0" u="none" strike="noStrike" dirty="0" err="1">
                          <a:solidFill>
                            <a:srgbClr val="000000"/>
                          </a:solidFill>
                          <a:latin typeface="Arial"/>
                        </a:rPr>
                        <a:t>Greceanu</a:t>
                      </a:r>
                      <a:endParaRPr lang="en-US" sz="1600" b="0" i="0" u="none" strike="noStrike" dirty="0">
                        <a:solidFill>
                          <a:srgbClr val="000000"/>
                        </a:solidFill>
                        <a:latin typeface="Arial"/>
                      </a:endParaRPr>
                    </a:p>
                  </a:txBody>
                  <a:tcPr marL="8194" marR="8194" marT="8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dirty="0"/>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000108"/>
            <a:ext cx="9144000" cy="584775"/>
          </a:xfrm>
          <a:prstGeom prst="rect">
            <a:avLst/>
          </a:prstGeom>
          <a:noFill/>
        </p:spPr>
        <p:txBody>
          <a:bodyPr wrap="square" rtlCol="0">
            <a:spAutoFit/>
          </a:bodyPr>
          <a:lstStyle/>
          <a:p>
            <a:pPr algn="ctr"/>
            <a:r>
              <a:rPr lang="ro-RO" sz="3200" b="1" dirty="0" smtClean="0"/>
              <a:t>Înscriere învăţământ primar</a:t>
            </a:r>
          </a:p>
        </p:txBody>
      </p:sp>
      <p:sp>
        <p:nvSpPr>
          <p:cNvPr id="36865" name="Rectangle 1"/>
          <p:cNvSpPr>
            <a:spLocks noChangeArrowheads="1"/>
          </p:cNvSpPr>
          <p:nvPr/>
        </p:nvSpPr>
        <p:spPr bwMode="auto">
          <a:xfrm>
            <a:off x="928662" y="1785926"/>
            <a:ext cx="735811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rgbClr val="04408C"/>
                </a:solidFill>
                <a:effectLst/>
                <a:latin typeface="Tahoma" pitchFamily="34" charset="0"/>
                <a:ea typeface="Times New Roman" pitchFamily="18" charset="0"/>
                <a:cs typeface="Tahoma" pitchFamily="34" charset="0"/>
              </a:rPr>
              <a:t>Etapa</a:t>
            </a:r>
            <a:r>
              <a:rPr kumimoji="0" lang="en-US" sz="1600" b="1" i="0" u="none" strike="noStrike" cap="none" normalizeH="0" baseline="0" dirty="0" smtClean="0">
                <a:ln>
                  <a:noFill/>
                </a:ln>
                <a:solidFill>
                  <a:srgbClr val="04408C"/>
                </a:solidFill>
                <a:effectLst/>
                <a:latin typeface="Tahoma" pitchFamily="34" charset="0"/>
                <a:ea typeface="Times New Roman" pitchFamily="18" charset="0"/>
                <a:cs typeface="Tahoma" pitchFamily="34" charset="0"/>
              </a:rPr>
              <a:t> 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t"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Număr</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total de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cereri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admise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Calibri"/>
                <a:ea typeface="Times New Roman" pitchFamily="18" charset="0"/>
                <a:cs typeface="Tahoma" pitchFamily="34" charset="0"/>
              </a:rPr>
              <a:t>î</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Etapa</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1:</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3106</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Faza</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1 -</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2665</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Faza</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2 -</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432</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Faza</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3 -</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9</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Număr</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cereri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introduse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online -</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16</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Număr</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cereri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importate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din online -</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14</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rgbClr val="04408C"/>
                </a:solidFill>
                <a:effectLst/>
                <a:latin typeface="Tahoma" pitchFamily="34" charset="0"/>
                <a:ea typeface="Times New Roman" pitchFamily="18" charset="0"/>
                <a:cs typeface="Tahoma" pitchFamily="34" charset="0"/>
              </a:rPr>
              <a:t>Etapa</a:t>
            </a:r>
            <a:r>
              <a:rPr kumimoji="0" lang="en-US" sz="1600" b="1" i="0" u="none" strike="noStrike" cap="none" normalizeH="0" baseline="0" dirty="0" smtClean="0">
                <a:ln>
                  <a:noFill/>
                </a:ln>
                <a:solidFill>
                  <a:srgbClr val="04408C"/>
                </a:solidFill>
                <a:effectLst/>
                <a:latin typeface="Tahoma" pitchFamily="34" charset="0"/>
                <a:ea typeface="Times New Roman" pitchFamily="18" charset="0"/>
                <a:cs typeface="Tahoma" pitchFamily="34" charset="0"/>
              </a:rPr>
              <a:t> 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t"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Număr</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total de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cereri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admise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Calibri"/>
                <a:ea typeface="Times New Roman" pitchFamily="18" charset="0"/>
                <a:cs typeface="Tahoma" pitchFamily="34" charset="0"/>
              </a:rPr>
              <a:t>î</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Etapa</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2:</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115</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Număr</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cereri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introduse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online -</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Număr</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cereri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importate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din online -</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rgbClr val="04408C"/>
                </a:solidFill>
                <a:effectLst/>
                <a:latin typeface="Tahoma" pitchFamily="34" charset="0"/>
                <a:ea typeface="Times New Roman" pitchFamily="18" charset="0"/>
                <a:cs typeface="Tahoma" pitchFamily="34" charset="0"/>
              </a:rPr>
              <a:t>Etapa</a:t>
            </a:r>
            <a:r>
              <a:rPr kumimoji="0" lang="en-US" sz="1600" b="1" i="0" u="none" strike="noStrike" cap="none" normalizeH="0" baseline="0" dirty="0" smtClean="0">
                <a:ln>
                  <a:noFill/>
                </a:ln>
                <a:solidFill>
                  <a:srgbClr val="04408C"/>
                </a:solidFill>
                <a:effectLst/>
                <a:latin typeface="Tahoma" pitchFamily="34" charset="0"/>
                <a:ea typeface="Times New Roman" pitchFamily="18" charset="0"/>
                <a:cs typeface="Tahoma" pitchFamily="34" charset="0"/>
              </a:rPr>
              <a:t> </a:t>
            </a:r>
            <a:r>
              <a:rPr kumimoji="0" lang="en-US" sz="1600" b="1" i="0" u="none" strike="noStrike" cap="none" normalizeH="0" baseline="0" dirty="0" err="1" smtClean="0">
                <a:ln>
                  <a:noFill/>
                </a:ln>
                <a:solidFill>
                  <a:srgbClr val="04408C"/>
                </a:solidFill>
                <a:effectLst/>
                <a:latin typeface="Tahoma" pitchFamily="34" charset="0"/>
                <a:ea typeface="Times New Roman" pitchFamily="18" charset="0"/>
                <a:cs typeface="Tahoma" pitchFamily="34" charset="0"/>
              </a:rPr>
              <a:t>Ajustari</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t"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Respinse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Calibri"/>
                <a:ea typeface="Times New Roman" pitchFamily="18" charset="0"/>
                <a:cs typeface="Tahoma" pitchFamily="34" charset="0"/>
              </a:rPr>
              <a:t>î</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etapele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1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şi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2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şi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nepreluate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Calibri"/>
                <a:ea typeface="Times New Roman" pitchFamily="18" charset="0"/>
                <a:cs typeface="Tahoma" pitchFamily="34" charset="0"/>
              </a:rPr>
              <a:t>î</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ncă</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0</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Număr</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total de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cereri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introduse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pentru</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Etapa</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Ajustari</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20</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din care</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Admise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5</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Respinse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0</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Neprocesate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15</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r>
            <a:b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Valide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19</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en-US" sz="16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Invalide</a:t>
            </a:r>
            <a:r>
              <a:rPr kumimoji="0" lang="en-US" sz="16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r>
              <a:rPr kumimoji="0" lang="en-US" sz="16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Simularea Evaluarii Nationale la clasa a VIII-a</a:t>
            </a:r>
            <a:endParaRPr lang="en-US" sz="2000" b="1" dirty="0"/>
          </a:p>
        </p:txBody>
      </p:sp>
      <p:sp>
        <p:nvSpPr>
          <p:cNvPr id="7" name="TextBox 6"/>
          <p:cNvSpPr txBox="1"/>
          <p:nvPr/>
        </p:nvSpPr>
        <p:spPr>
          <a:xfrm>
            <a:off x="0" y="1142984"/>
            <a:ext cx="9144000" cy="584775"/>
          </a:xfrm>
          <a:prstGeom prst="rect">
            <a:avLst/>
          </a:prstGeom>
          <a:noFill/>
        </p:spPr>
        <p:txBody>
          <a:bodyPr wrap="square" rtlCol="0">
            <a:spAutoFit/>
          </a:bodyPr>
          <a:lstStyle/>
          <a:p>
            <a:pPr algn="ctr"/>
            <a:r>
              <a:rPr lang="ro-RO" sz="3200" b="1" dirty="0" smtClean="0"/>
              <a:t>Simularea Evaluării Naţionale la clasa a VIII-a</a:t>
            </a:r>
            <a:endParaRPr lang="en-US" sz="3200" b="1" dirty="0" smtClean="0"/>
          </a:p>
        </p:txBody>
      </p:sp>
      <p:sp>
        <p:nvSpPr>
          <p:cNvPr id="8" name="TextBox 7"/>
          <p:cNvSpPr txBox="1"/>
          <p:nvPr/>
        </p:nvSpPr>
        <p:spPr>
          <a:xfrm>
            <a:off x="0" y="2285992"/>
            <a:ext cx="9144000" cy="4801314"/>
          </a:xfrm>
          <a:prstGeom prst="rect">
            <a:avLst/>
          </a:prstGeom>
          <a:noFill/>
        </p:spPr>
        <p:txBody>
          <a:bodyPr wrap="square" rtlCol="0">
            <a:spAutoFit/>
          </a:bodyPr>
          <a:lstStyle/>
          <a:p>
            <a:r>
              <a:rPr lang="ro-RO" sz="2400" dirty="0" smtClean="0"/>
              <a:t>     </a:t>
            </a:r>
            <a:r>
              <a:rPr lang="ro-RO" sz="2400" dirty="0" smtClean="0"/>
              <a:t>Organizarea </a:t>
            </a:r>
            <a:r>
              <a:rPr lang="ro-RO" sz="2400" dirty="0"/>
              <a:t>şi desfăşurarea simulării Evaluării Naţionale s-a realizat în conformitate cu Metodologia de organizare şi desfăşurare a Evaluării Naţionale pentru elevii clasei a VIII–a, în anul şcolar 2010-2011, aprobată prin O.M.E.C.T.S. nr. 4801/31.082010, în </a:t>
            </a:r>
            <a:r>
              <a:rPr lang="ro-RO" sz="2400" b="1" dirty="0"/>
              <a:t>138 de unităţi şcolare</a:t>
            </a:r>
            <a:r>
              <a:rPr lang="ro-RO" sz="2400" dirty="0" smtClean="0"/>
              <a:t>.</a:t>
            </a:r>
          </a:p>
          <a:p>
            <a:r>
              <a:rPr lang="ro-RO" sz="2400" dirty="0" smtClean="0"/>
              <a:t>      </a:t>
            </a:r>
            <a:r>
              <a:rPr lang="ro-RO" sz="2400" dirty="0"/>
              <a:t>La nivelul judeţului Olt  în zilele de </a:t>
            </a:r>
            <a:r>
              <a:rPr lang="ro-RO" sz="2400" b="1" dirty="0"/>
              <a:t>23 şi 24 februarie  2015 </a:t>
            </a:r>
            <a:r>
              <a:rPr lang="ro-RO" sz="2400" dirty="0"/>
              <a:t>s-au desfăşurat probele pentru  simularea Evaluării Naţionale la disciplinele:limba şi literatura română şi matematică, conform Ordinului de ministru 5144 din 15.12.2014 şi a Notei nr. 272/20.02.2015</a:t>
            </a:r>
            <a:r>
              <a:rPr lang="ro-RO" sz="2400" dirty="0" smtClean="0"/>
              <a:t>.</a:t>
            </a:r>
          </a:p>
          <a:p>
            <a:r>
              <a:rPr lang="ro-RO" sz="2400" dirty="0" smtClean="0"/>
              <a:t>     Elevi </a:t>
            </a:r>
            <a:r>
              <a:rPr lang="ro-RO" sz="2400" dirty="0"/>
              <a:t>inscrisi la simulare au fost 4278 din care prezenti </a:t>
            </a:r>
            <a:r>
              <a:rPr lang="ro-RO" sz="2400" dirty="0" smtClean="0"/>
              <a:t>3864 procentul </a:t>
            </a:r>
            <a:r>
              <a:rPr lang="ro-RO" sz="2400" dirty="0"/>
              <a:t>de promovabilitate a fost de </a:t>
            </a:r>
            <a:r>
              <a:rPr lang="ro-RO" sz="2400" b="1" dirty="0"/>
              <a:t>55,20 %.</a:t>
            </a:r>
            <a:endParaRPr lang="en-US" sz="2400" b="1" dirty="0"/>
          </a:p>
          <a:p>
            <a:endParaRPr lang="en-US" sz="2400" b="1"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dirty="0"/>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Concursuri si olimpiade scolare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000108"/>
            <a:ext cx="9144000" cy="584775"/>
          </a:xfrm>
          <a:prstGeom prst="rect">
            <a:avLst/>
          </a:prstGeom>
          <a:noFill/>
        </p:spPr>
        <p:txBody>
          <a:bodyPr wrap="square" rtlCol="0">
            <a:spAutoFit/>
          </a:bodyPr>
          <a:lstStyle/>
          <a:p>
            <a:pPr algn="ctr"/>
            <a:r>
              <a:rPr lang="ro-RO" sz="3200" b="1" dirty="0" smtClean="0"/>
              <a:t>Înscriere Bacalaureat 2015</a:t>
            </a:r>
          </a:p>
        </p:txBody>
      </p:sp>
      <p:graphicFrame>
        <p:nvGraphicFramePr>
          <p:cNvPr id="10" name="Table 9"/>
          <p:cNvGraphicFramePr>
            <a:graphicFrameLocks noGrp="1"/>
          </p:cNvGraphicFramePr>
          <p:nvPr/>
        </p:nvGraphicFramePr>
        <p:xfrm>
          <a:off x="571472" y="1643050"/>
          <a:ext cx="8143932" cy="4732782"/>
        </p:xfrm>
        <a:graphic>
          <a:graphicData uri="http://schemas.openxmlformats.org/drawingml/2006/table">
            <a:tbl>
              <a:tblPr/>
              <a:tblGrid>
                <a:gridCol w="2606058"/>
                <a:gridCol w="5537874"/>
              </a:tblGrid>
              <a:tr h="245866">
                <a:tc>
                  <a:txBody>
                    <a:bodyPr/>
                    <a:lstStyle/>
                    <a:p>
                      <a:pPr>
                        <a:lnSpc>
                          <a:spcPct val="115000"/>
                        </a:lnSpc>
                        <a:spcAft>
                          <a:spcPts val="0"/>
                        </a:spcAft>
                      </a:pPr>
                      <a:r>
                        <a:rPr lang="ro-RO" sz="1600" dirty="0">
                          <a:solidFill>
                            <a:srgbClr val="000000"/>
                          </a:solidFill>
                          <a:latin typeface="Times New Roman"/>
                          <a:ea typeface="Calibri"/>
                        </a:rPr>
                        <a:t>25 – 29 mai 2015</a:t>
                      </a:r>
                      <a:endParaRPr lang="en-US" sz="1600" dirty="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Înscrierea candidaţilor la prima sesiune de examen</a:t>
                      </a:r>
                      <a:endParaRPr lang="en-US" sz="1600">
                        <a:latin typeface="Times New Roman"/>
                        <a:ea typeface="Calibri"/>
                      </a:endParaRPr>
                    </a:p>
                  </a:txBody>
                  <a:tcPr marL="68580" marR="68580" marT="0" marB="0">
                    <a:lnL>
                      <a:noFill/>
                    </a:lnL>
                    <a:lnR>
                      <a:noFill/>
                    </a:lnR>
                    <a:lnT>
                      <a:noFill/>
                    </a:lnT>
                    <a:lnB>
                      <a:noFill/>
                    </a:lnB>
                  </a:tcPr>
                </a:tc>
              </a:tr>
              <a:tr h="245866">
                <a:tc>
                  <a:txBody>
                    <a:bodyPr/>
                    <a:lstStyle/>
                    <a:p>
                      <a:pPr>
                        <a:lnSpc>
                          <a:spcPct val="115000"/>
                        </a:lnSpc>
                        <a:spcAft>
                          <a:spcPts val="0"/>
                        </a:spcAft>
                      </a:pPr>
                      <a:r>
                        <a:rPr lang="ro-RO" sz="1600">
                          <a:solidFill>
                            <a:srgbClr val="000000"/>
                          </a:solidFill>
                          <a:latin typeface="Times New Roman"/>
                          <a:ea typeface="Calibri"/>
                        </a:rPr>
                        <a:t>29 mai 2015   </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Încheierea cursurilor pentru clasa a XII-a/a XIII-a </a:t>
                      </a:r>
                      <a:endParaRPr lang="en-US" sz="1600">
                        <a:latin typeface="Times New Roman"/>
                        <a:ea typeface="Calibri"/>
                      </a:endParaRPr>
                    </a:p>
                  </a:txBody>
                  <a:tcPr marL="68580" marR="68580" marT="0" marB="0">
                    <a:lnL>
                      <a:noFill/>
                    </a:lnL>
                    <a:lnR>
                      <a:noFill/>
                    </a:lnR>
                    <a:lnT>
                      <a:noFill/>
                    </a:lnT>
                    <a:lnB>
                      <a:noFill/>
                    </a:lnB>
                  </a:tcPr>
                </a:tc>
              </a:tr>
              <a:tr h="491733">
                <a:tc>
                  <a:txBody>
                    <a:bodyPr/>
                    <a:lstStyle/>
                    <a:p>
                      <a:pPr>
                        <a:lnSpc>
                          <a:spcPct val="115000"/>
                        </a:lnSpc>
                        <a:spcAft>
                          <a:spcPts val="0"/>
                        </a:spcAft>
                      </a:pPr>
                      <a:r>
                        <a:rPr lang="ro-RO" sz="1600">
                          <a:solidFill>
                            <a:srgbClr val="000000"/>
                          </a:solidFill>
                          <a:latin typeface="Times New Roman"/>
                          <a:ea typeface="Calibri"/>
                        </a:rPr>
                        <a:t>8 - 10 iunie 2015</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Evaluarea competenţelor lingvistice de comunicare orală în limba română – proba A</a:t>
                      </a:r>
                      <a:endParaRPr lang="en-US" sz="1600">
                        <a:latin typeface="Times New Roman"/>
                        <a:ea typeface="Calibri"/>
                      </a:endParaRPr>
                    </a:p>
                  </a:txBody>
                  <a:tcPr marL="68580" marR="68580" marT="0" marB="0">
                    <a:lnL>
                      <a:noFill/>
                    </a:lnL>
                    <a:lnR>
                      <a:noFill/>
                    </a:lnR>
                    <a:lnT>
                      <a:noFill/>
                    </a:lnT>
                    <a:lnB>
                      <a:noFill/>
                    </a:lnB>
                  </a:tcPr>
                </a:tc>
              </a:tr>
              <a:tr h="491733">
                <a:tc>
                  <a:txBody>
                    <a:bodyPr/>
                    <a:lstStyle/>
                    <a:p>
                      <a:pPr>
                        <a:lnSpc>
                          <a:spcPct val="115000"/>
                        </a:lnSpc>
                        <a:spcAft>
                          <a:spcPts val="0"/>
                        </a:spcAft>
                      </a:pPr>
                      <a:r>
                        <a:rPr lang="ro-RO" sz="1600">
                          <a:solidFill>
                            <a:srgbClr val="000000"/>
                          </a:solidFill>
                          <a:latin typeface="Times New Roman"/>
                          <a:ea typeface="Calibri"/>
                        </a:rPr>
                        <a:t>10 - 12 iunie 2015</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Evaluarea competenţelor lingvistice de comunicare </a:t>
                      </a:r>
                      <a:endParaRPr lang="en-US" sz="1600">
                        <a:latin typeface="Times New Roman"/>
                        <a:ea typeface="Calibri"/>
                      </a:endParaRPr>
                    </a:p>
                    <a:p>
                      <a:pPr algn="just">
                        <a:lnSpc>
                          <a:spcPct val="115000"/>
                        </a:lnSpc>
                        <a:spcAft>
                          <a:spcPts val="0"/>
                        </a:spcAft>
                      </a:pPr>
                      <a:r>
                        <a:rPr lang="ro-RO" sz="1600">
                          <a:solidFill>
                            <a:srgbClr val="000000"/>
                          </a:solidFill>
                          <a:latin typeface="Times New Roman"/>
                          <a:ea typeface="Calibri"/>
                        </a:rPr>
                        <a:t>orală în limba maternă – proba B</a:t>
                      </a:r>
                      <a:endParaRPr lang="en-US" sz="1600">
                        <a:latin typeface="Times New Roman"/>
                        <a:ea typeface="Calibri"/>
                      </a:endParaRPr>
                    </a:p>
                  </a:txBody>
                  <a:tcPr marL="68580" marR="68580" marT="0" marB="0">
                    <a:lnL>
                      <a:noFill/>
                    </a:lnL>
                    <a:lnR>
                      <a:noFill/>
                    </a:lnR>
                    <a:lnT>
                      <a:noFill/>
                    </a:lnT>
                    <a:lnB>
                      <a:noFill/>
                    </a:lnB>
                  </a:tcPr>
                </a:tc>
              </a:tr>
              <a:tr h="245866">
                <a:tc>
                  <a:txBody>
                    <a:bodyPr/>
                    <a:lstStyle/>
                    <a:p>
                      <a:pPr>
                        <a:lnSpc>
                          <a:spcPct val="115000"/>
                        </a:lnSpc>
                        <a:spcAft>
                          <a:spcPts val="0"/>
                        </a:spcAft>
                      </a:pPr>
                      <a:r>
                        <a:rPr lang="ro-RO" sz="1600">
                          <a:solidFill>
                            <a:srgbClr val="000000"/>
                          </a:solidFill>
                          <a:latin typeface="Times New Roman"/>
                          <a:ea typeface="Calibri"/>
                        </a:rPr>
                        <a:t>15 – 19 iunie 2015</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Evaluarea competenţelor digitale – proba D</a:t>
                      </a:r>
                      <a:endParaRPr lang="en-US" sz="1600">
                        <a:latin typeface="Times New Roman"/>
                        <a:ea typeface="Calibri"/>
                      </a:endParaRPr>
                    </a:p>
                  </a:txBody>
                  <a:tcPr marL="68580" marR="68580" marT="0" marB="0">
                    <a:lnL>
                      <a:noFill/>
                    </a:lnL>
                    <a:lnR>
                      <a:noFill/>
                    </a:lnR>
                    <a:lnT>
                      <a:noFill/>
                    </a:lnT>
                    <a:lnB>
                      <a:noFill/>
                    </a:lnB>
                  </a:tcPr>
                </a:tc>
              </a:tr>
              <a:tr h="491733">
                <a:tc>
                  <a:txBody>
                    <a:bodyPr/>
                    <a:lstStyle/>
                    <a:p>
                      <a:pPr>
                        <a:lnSpc>
                          <a:spcPct val="115000"/>
                        </a:lnSpc>
                        <a:spcAft>
                          <a:spcPts val="0"/>
                        </a:spcAft>
                      </a:pPr>
                      <a:r>
                        <a:rPr lang="ro-RO" sz="1600">
                          <a:solidFill>
                            <a:srgbClr val="000000"/>
                          </a:solidFill>
                          <a:latin typeface="Times New Roman"/>
                          <a:ea typeface="Calibri"/>
                        </a:rPr>
                        <a:t>22 - 26 iunie 2015</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dirty="0">
                          <a:solidFill>
                            <a:srgbClr val="000000"/>
                          </a:solidFill>
                          <a:latin typeface="Times New Roman"/>
                          <a:ea typeface="Calibri"/>
                        </a:rPr>
                        <a:t>Evaluarea competenţelor lingvistice într-o limbă de </a:t>
                      </a:r>
                      <a:r>
                        <a:rPr lang="ro-RO" sz="1600" dirty="0">
                          <a:latin typeface="Times New Roman"/>
                          <a:ea typeface="Calibri"/>
                        </a:rPr>
                        <a:t>circulație internațională</a:t>
                      </a:r>
                      <a:r>
                        <a:rPr lang="ro-RO" sz="1600" dirty="0">
                          <a:solidFill>
                            <a:srgbClr val="000000"/>
                          </a:solidFill>
                          <a:latin typeface="Times New Roman"/>
                          <a:ea typeface="Calibri"/>
                        </a:rPr>
                        <a:t> – proba C </a:t>
                      </a:r>
                      <a:endParaRPr lang="en-US" sz="1600" dirty="0">
                        <a:latin typeface="Times New Roman"/>
                        <a:ea typeface="Calibri"/>
                      </a:endParaRPr>
                    </a:p>
                  </a:txBody>
                  <a:tcPr marL="68580" marR="68580" marT="0" marB="0">
                    <a:lnL>
                      <a:noFill/>
                    </a:lnL>
                    <a:lnR>
                      <a:noFill/>
                    </a:lnR>
                    <a:lnT>
                      <a:noFill/>
                    </a:lnT>
                    <a:lnB>
                      <a:noFill/>
                    </a:lnB>
                  </a:tcPr>
                </a:tc>
              </a:tr>
              <a:tr h="245866">
                <a:tc>
                  <a:txBody>
                    <a:bodyPr/>
                    <a:lstStyle/>
                    <a:p>
                      <a:pPr>
                        <a:lnSpc>
                          <a:spcPct val="115000"/>
                        </a:lnSpc>
                        <a:spcAft>
                          <a:spcPts val="0"/>
                        </a:spcAft>
                      </a:pPr>
                      <a:r>
                        <a:rPr lang="ro-RO" sz="1600">
                          <a:solidFill>
                            <a:srgbClr val="000000"/>
                          </a:solidFill>
                          <a:latin typeface="Times New Roman"/>
                          <a:ea typeface="Calibri"/>
                        </a:rPr>
                        <a:t>29 iunie 2015   </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Limba şi literatura română – proba E)a) – probă scrisă </a:t>
                      </a:r>
                      <a:endParaRPr lang="en-US" sz="1600">
                        <a:latin typeface="Times New Roman"/>
                        <a:ea typeface="Calibri"/>
                      </a:endParaRPr>
                    </a:p>
                  </a:txBody>
                  <a:tcPr marL="68580" marR="68580" marT="0" marB="0">
                    <a:lnL>
                      <a:noFill/>
                    </a:lnL>
                    <a:lnR>
                      <a:noFill/>
                    </a:lnR>
                    <a:lnT>
                      <a:noFill/>
                    </a:lnT>
                    <a:lnB>
                      <a:noFill/>
                    </a:lnB>
                  </a:tcPr>
                </a:tc>
              </a:tr>
              <a:tr h="245866">
                <a:tc>
                  <a:txBody>
                    <a:bodyPr/>
                    <a:lstStyle/>
                    <a:p>
                      <a:pPr>
                        <a:lnSpc>
                          <a:spcPct val="115000"/>
                        </a:lnSpc>
                        <a:spcAft>
                          <a:spcPts val="0"/>
                        </a:spcAft>
                      </a:pPr>
                      <a:r>
                        <a:rPr lang="ro-RO" sz="1600">
                          <a:solidFill>
                            <a:srgbClr val="000000"/>
                          </a:solidFill>
                          <a:latin typeface="Times New Roman"/>
                          <a:ea typeface="Calibri"/>
                        </a:rPr>
                        <a:t>30 iunie 2015   </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Limba şi literatura maternă – proba E)b) – probă scrisă </a:t>
                      </a:r>
                      <a:endParaRPr lang="en-US" sz="1600">
                        <a:latin typeface="Times New Roman"/>
                        <a:ea typeface="Calibri"/>
                      </a:endParaRPr>
                    </a:p>
                  </a:txBody>
                  <a:tcPr marL="68580" marR="68580" marT="0" marB="0">
                    <a:lnL>
                      <a:noFill/>
                    </a:lnL>
                    <a:lnR>
                      <a:noFill/>
                    </a:lnR>
                    <a:lnT>
                      <a:noFill/>
                    </a:lnT>
                    <a:lnB>
                      <a:noFill/>
                    </a:lnB>
                  </a:tcPr>
                </a:tc>
              </a:tr>
              <a:tr h="245866">
                <a:tc>
                  <a:txBody>
                    <a:bodyPr/>
                    <a:lstStyle/>
                    <a:p>
                      <a:pPr>
                        <a:lnSpc>
                          <a:spcPct val="115000"/>
                        </a:lnSpc>
                        <a:spcAft>
                          <a:spcPts val="0"/>
                        </a:spcAft>
                      </a:pPr>
                      <a:r>
                        <a:rPr lang="ro-RO" sz="1600">
                          <a:solidFill>
                            <a:srgbClr val="000000"/>
                          </a:solidFill>
                          <a:latin typeface="Times New Roman"/>
                          <a:ea typeface="Calibri"/>
                        </a:rPr>
                        <a:t>1 iulie 2015   </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Proba obligatorie a profilului – proba E)c) – probă scrisă</a:t>
                      </a:r>
                      <a:endParaRPr lang="en-US" sz="1600">
                        <a:latin typeface="Times New Roman"/>
                        <a:ea typeface="Calibri"/>
                      </a:endParaRPr>
                    </a:p>
                  </a:txBody>
                  <a:tcPr marL="68580" marR="68580" marT="0" marB="0">
                    <a:lnL>
                      <a:noFill/>
                    </a:lnL>
                    <a:lnR>
                      <a:noFill/>
                    </a:lnR>
                    <a:lnT>
                      <a:noFill/>
                    </a:lnT>
                    <a:lnB>
                      <a:noFill/>
                    </a:lnB>
                  </a:tcPr>
                </a:tc>
              </a:tr>
              <a:tr h="491733">
                <a:tc>
                  <a:txBody>
                    <a:bodyPr/>
                    <a:lstStyle/>
                    <a:p>
                      <a:pPr>
                        <a:lnSpc>
                          <a:spcPct val="115000"/>
                        </a:lnSpc>
                        <a:spcAft>
                          <a:spcPts val="0"/>
                        </a:spcAft>
                      </a:pPr>
                      <a:r>
                        <a:rPr lang="ro-RO" sz="1600">
                          <a:solidFill>
                            <a:srgbClr val="000000"/>
                          </a:solidFill>
                          <a:latin typeface="Times New Roman"/>
                          <a:ea typeface="Calibri"/>
                        </a:rPr>
                        <a:t>3 iulie 2015   </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Proba la alegere a profilului şi specializării – proba E)d) – probă scrisă</a:t>
                      </a:r>
                      <a:endParaRPr lang="en-US" sz="1600">
                        <a:latin typeface="Times New Roman"/>
                        <a:ea typeface="Calibri"/>
                      </a:endParaRPr>
                    </a:p>
                  </a:txBody>
                  <a:tcPr marL="68580" marR="68580" marT="0" marB="0">
                    <a:lnL>
                      <a:noFill/>
                    </a:lnL>
                    <a:lnR>
                      <a:noFill/>
                    </a:lnR>
                    <a:lnT>
                      <a:noFill/>
                    </a:lnT>
                    <a:lnB>
                      <a:noFill/>
                    </a:lnB>
                  </a:tcPr>
                </a:tc>
              </a:tr>
              <a:tr h="245866">
                <a:tc>
                  <a:txBody>
                    <a:bodyPr/>
                    <a:lstStyle/>
                    <a:p>
                      <a:pPr>
                        <a:lnSpc>
                          <a:spcPct val="115000"/>
                        </a:lnSpc>
                        <a:spcAft>
                          <a:spcPts val="0"/>
                        </a:spcAft>
                      </a:pPr>
                      <a:r>
                        <a:rPr lang="ro-RO" sz="1600">
                          <a:solidFill>
                            <a:srgbClr val="000000"/>
                          </a:solidFill>
                          <a:latin typeface="Times New Roman"/>
                          <a:ea typeface="Calibri"/>
                        </a:rPr>
                        <a:t>6 iulie 2015   </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Afişarea rezultatelor (până la ora 12:00)</a:t>
                      </a:r>
                      <a:endParaRPr lang="en-US" sz="1600">
                        <a:latin typeface="Times New Roman"/>
                        <a:ea typeface="Calibri"/>
                      </a:endParaRPr>
                    </a:p>
                  </a:txBody>
                  <a:tcPr marL="68580" marR="68580" marT="0" marB="0">
                    <a:lnL>
                      <a:noFill/>
                    </a:lnL>
                    <a:lnR>
                      <a:noFill/>
                    </a:lnR>
                    <a:lnT>
                      <a:noFill/>
                    </a:lnT>
                    <a:lnB>
                      <a:noFill/>
                    </a:lnB>
                  </a:tcPr>
                </a:tc>
              </a:tr>
              <a:tr h="245866">
                <a:tc>
                  <a:txBody>
                    <a:bodyPr/>
                    <a:lstStyle/>
                    <a:p>
                      <a:pPr>
                        <a:lnSpc>
                          <a:spcPct val="115000"/>
                        </a:lnSpc>
                        <a:spcAft>
                          <a:spcPts val="0"/>
                        </a:spcAft>
                      </a:pPr>
                      <a:r>
                        <a:rPr lang="ro-RO" sz="1600">
                          <a:solidFill>
                            <a:srgbClr val="000000"/>
                          </a:solidFill>
                          <a:latin typeface="Times New Roman"/>
                          <a:ea typeface="Calibri"/>
                        </a:rPr>
                        <a:t>6 iulie 2015</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Depunerea contestaţiilor (orele 12:00 – 16:00) </a:t>
                      </a:r>
                      <a:endParaRPr lang="en-US" sz="1600">
                        <a:latin typeface="Times New Roman"/>
                        <a:ea typeface="Calibri"/>
                      </a:endParaRPr>
                    </a:p>
                  </a:txBody>
                  <a:tcPr marL="68580" marR="68580" marT="0" marB="0">
                    <a:lnL>
                      <a:noFill/>
                    </a:lnL>
                    <a:lnR>
                      <a:noFill/>
                    </a:lnR>
                    <a:lnT>
                      <a:noFill/>
                    </a:lnT>
                    <a:lnB>
                      <a:noFill/>
                    </a:lnB>
                  </a:tcPr>
                </a:tc>
              </a:tr>
              <a:tr h="245866">
                <a:tc>
                  <a:txBody>
                    <a:bodyPr/>
                    <a:lstStyle/>
                    <a:p>
                      <a:pPr>
                        <a:lnSpc>
                          <a:spcPct val="115000"/>
                        </a:lnSpc>
                        <a:spcAft>
                          <a:spcPts val="0"/>
                        </a:spcAft>
                      </a:pPr>
                      <a:r>
                        <a:rPr lang="ro-RO" sz="1600">
                          <a:solidFill>
                            <a:srgbClr val="000000"/>
                          </a:solidFill>
                          <a:latin typeface="Times New Roman"/>
                          <a:ea typeface="Calibri"/>
                        </a:rPr>
                        <a:t>7 - 9 iulie 2015   </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a:solidFill>
                            <a:srgbClr val="000000"/>
                          </a:solidFill>
                          <a:latin typeface="Times New Roman"/>
                          <a:ea typeface="Calibri"/>
                        </a:rPr>
                        <a:t>Rezolvarea contestaţiilor</a:t>
                      </a:r>
                      <a:endParaRPr lang="en-US" sz="1600">
                        <a:latin typeface="Times New Roman"/>
                        <a:ea typeface="Calibri"/>
                      </a:endParaRPr>
                    </a:p>
                  </a:txBody>
                  <a:tcPr marL="68580" marR="68580" marT="0" marB="0">
                    <a:lnL>
                      <a:noFill/>
                    </a:lnL>
                    <a:lnR>
                      <a:noFill/>
                    </a:lnR>
                    <a:lnT>
                      <a:noFill/>
                    </a:lnT>
                    <a:lnB>
                      <a:noFill/>
                    </a:lnB>
                  </a:tcPr>
                </a:tc>
              </a:tr>
              <a:tr h="249430">
                <a:tc>
                  <a:txBody>
                    <a:bodyPr/>
                    <a:lstStyle/>
                    <a:p>
                      <a:pPr>
                        <a:lnSpc>
                          <a:spcPct val="115000"/>
                        </a:lnSpc>
                        <a:spcAft>
                          <a:spcPts val="0"/>
                        </a:spcAft>
                      </a:pPr>
                      <a:r>
                        <a:rPr lang="ro-RO" sz="1600">
                          <a:solidFill>
                            <a:srgbClr val="000000"/>
                          </a:solidFill>
                          <a:latin typeface="Times New Roman"/>
                          <a:ea typeface="Calibri"/>
                        </a:rPr>
                        <a:t>10 iulie 2015   </a:t>
                      </a:r>
                      <a:endParaRPr lang="en-US" sz="1600">
                        <a:latin typeface="Times New Roman"/>
                        <a:ea typeface="Calibri"/>
                      </a:endParaRPr>
                    </a:p>
                  </a:txBody>
                  <a:tcPr marL="68580" marR="68580" marT="0" marB="0">
                    <a:lnL>
                      <a:noFill/>
                    </a:lnL>
                    <a:lnR>
                      <a:noFill/>
                    </a:lnR>
                    <a:lnT>
                      <a:noFill/>
                    </a:lnT>
                    <a:lnB>
                      <a:noFill/>
                    </a:lnB>
                  </a:tcPr>
                </a:tc>
                <a:tc>
                  <a:txBody>
                    <a:bodyPr/>
                    <a:lstStyle/>
                    <a:p>
                      <a:pPr algn="just">
                        <a:lnSpc>
                          <a:spcPct val="115000"/>
                        </a:lnSpc>
                        <a:spcAft>
                          <a:spcPts val="0"/>
                        </a:spcAft>
                      </a:pPr>
                      <a:r>
                        <a:rPr lang="ro-RO" sz="1600" dirty="0">
                          <a:solidFill>
                            <a:srgbClr val="000000"/>
                          </a:solidFill>
                          <a:latin typeface="Times New Roman"/>
                          <a:ea typeface="Calibri"/>
                        </a:rPr>
                        <a:t>Afişarea rezultatelor finale</a:t>
                      </a:r>
                      <a:endParaRPr lang="en-US" sz="1600" dirty="0">
                        <a:latin typeface="Times New Roman"/>
                        <a:ea typeface="Calibri"/>
                      </a:endParaRPr>
                    </a:p>
                  </a:txBody>
                  <a:tcPr marL="68580" marR="68580" marT="0" marB="0">
                    <a:lnL>
                      <a:noFill/>
                    </a:lnL>
                    <a:lnR>
                      <a:noFill/>
                    </a:lnR>
                    <a:lnT>
                      <a:noFill/>
                    </a:lnT>
                    <a:lnB>
                      <a:noFill/>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Simularea Evaluarii Nationale la clasa a VIII-a</a:t>
            </a:r>
            <a:endParaRPr lang="en-US" sz="2000" b="1" dirty="0"/>
          </a:p>
        </p:txBody>
      </p:sp>
      <p:graphicFrame>
        <p:nvGraphicFramePr>
          <p:cNvPr id="7" name="Table 6"/>
          <p:cNvGraphicFramePr>
            <a:graphicFrameLocks noGrp="1"/>
          </p:cNvGraphicFramePr>
          <p:nvPr/>
        </p:nvGraphicFramePr>
        <p:xfrm>
          <a:off x="1000100" y="1142984"/>
          <a:ext cx="7358114" cy="1382710"/>
        </p:xfrm>
        <a:graphic>
          <a:graphicData uri="http://schemas.openxmlformats.org/drawingml/2006/table">
            <a:tbl>
              <a:tblPr/>
              <a:tblGrid>
                <a:gridCol w="1079117"/>
                <a:gridCol w="1356871"/>
                <a:gridCol w="427912"/>
                <a:gridCol w="696330"/>
                <a:gridCol w="696330"/>
                <a:gridCol w="980309"/>
                <a:gridCol w="696330"/>
                <a:gridCol w="696330"/>
                <a:gridCol w="728585"/>
              </a:tblGrid>
              <a:tr h="215328">
                <a:tc gridSpan="9">
                  <a:txBody>
                    <a:bodyPr/>
                    <a:lstStyle/>
                    <a:p>
                      <a:pPr algn="ctr">
                        <a:lnSpc>
                          <a:spcPct val="115000"/>
                        </a:lnSpc>
                        <a:spcAft>
                          <a:spcPts val="0"/>
                        </a:spcAft>
                      </a:pPr>
                      <a:r>
                        <a:rPr lang="it-IT" sz="1800" dirty="0">
                          <a:latin typeface="Arial"/>
                          <a:ea typeface="Times New Roman"/>
                          <a:cs typeface="Times New Roman"/>
                        </a:rPr>
                        <a:t>Rezultate la </a:t>
                      </a:r>
                      <a:r>
                        <a:rPr lang="it-IT" sz="1800" b="1" dirty="0">
                          <a:latin typeface="Arial"/>
                          <a:ea typeface="Times New Roman"/>
                          <a:cs typeface="Times New Roman"/>
                        </a:rPr>
                        <a:t>limba si literatura romana</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6834">
                <a:tc>
                  <a:txBody>
                    <a:bodyPr/>
                    <a:lstStyle/>
                    <a:p>
                      <a:pPr algn="ctr">
                        <a:lnSpc>
                          <a:spcPct val="115000"/>
                        </a:lnSpc>
                        <a:spcAft>
                          <a:spcPts val="0"/>
                        </a:spcAft>
                      </a:pPr>
                      <a:r>
                        <a:rPr lang="en-US" sz="1000" b="1">
                          <a:latin typeface="Arial"/>
                          <a:ea typeface="Times New Roman"/>
                          <a:cs typeface="Times New Roman"/>
                        </a:rPr>
                        <a:t>Elevi prezenti</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 participare</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10</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9-9,99</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8-8,99</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7-7,99</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6-6,99</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5-5,99</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&lt;5</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61">
                <a:tc>
                  <a:txBody>
                    <a:bodyPr/>
                    <a:lstStyle/>
                    <a:p>
                      <a:pPr algn="ctr">
                        <a:lnSpc>
                          <a:spcPct val="115000"/>
                        </a:lnSpc>
                        <a:spcAft>
                          <a:spcPts val="0"/>
                        </a:spcAft>
                      </a:pPr>
                      <a:r>
                        <a:rPr lang="en-US" sz="1000" b="1">
                          <a:latin typeface="Arial"/>
                          <a:ea typeface="Times New Roman"/>
                          <a:cs typeface="Times New Roman"/>
                        </a:rPr>
                        <a:t>3864</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b="1">
                          <a:solidFill>
                            <a:srgbClr val="FF0000"/>
                          </a:solidFill>
                          <a:latin typeface="Arial"/>
                          <a:ea typeface="Times New Roman"/>
                          <a:cs typeface="Times New Roman"/>
                        </a:rPr>
                        <a:t>92,25%</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6861">
                <a:tc>
                  <a:txBody>
                    <a:bodyPr/>
                    <a:lstStyle/>
                    <a:p>
                      <a:pPr algn="ctr">
                        <a:lnSpc>
                          <a:spcPct val="115000"/>
                        </a:lnSpc>
                        <a:spcAft>
                          <a:spcPts val="0"/>
                        </a:spcAft>
                      </a:pP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23</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368</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458</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514</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558</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618</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1325</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Chart 9"/>
          <p:cNvGraphicFramePr/>
          <p:nvPr/>
        </p:nvGraphicFramePr>
        <p:xfrm>
          <a:off x="1071538" y="2643182"/>
          <a:ext cx="7286676" cy="364333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Simularea Evaluarii Nationale la clasa a VIII-a</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Table 10"/>
          <p:cNvGraphicFramePr>
            <a:graphicFrameLocks noGrp="1"/>
          </p:cNvGraphicFramePr>
          <p:nvPr/>
        </p:nvGraphicFramePr>
        <p:xfrm>
          <a:off x="571472" y="1142984"/>
          <a:ext cx="8286807" cy="1198619"/>
        </p:xfrm>
        <a:graphic>
          <a:graphicData uri="http://schemas.openxmlformats.org/drawingml/2006/table">
            <a:tbl>
              <a:tblPr/>
              <a:tblGrid>
                <a:gridCol w="1351430"/>
                <a:gridCol w="1553547"/>
                <a:gridCol w="501618"/>
                <a:gridCol w="843380"/>
                <a:gridCol w="843380"/>
                <a:gridCol w="843380"/>
                <a:gridCol w="843380"/>
                <a:gridCol w="843380"/>
                <a:gridCol w="663312"/>
              </a:tblGrid>
              <a:tr h="239537">
                <a:tc gridSpan="9">
                  <a:txBody>
                    <a:bodyPr/>
                    <a:lstStyle/>
                    <a:p>
                      <a:pPr algn="ctr">
                        <a:lnSpc>
                          <a:spcPct val="115000"/>
                        </a:lnSpc>
                        <a:spcAft>
                          <a:spcPts val="0"/>
                        </a:spcAft>
                      </a:pPr>
                      <a:r>
                        <a:rPr lang="en-US" sz="1800" dirty="0" err="1">
                          <a:latin typeface="Arial"/>
                          <a:ea typeface="Times New Roman"/>
                          <a:cs typeface="Times New Roman"/>
                        </a:rPr>
                        <a:t>Rezultate</a:t>
                      </a:r>
                      <a:r>
                        <a:rPr lang="en-US" sz="1800" dirty="0">
                          <a:latin typeface="Arial"/>
                          <a:ea typeface="Times New Roman"/>
                          <a:cs typeface="Times New Roman"/>
                        </a:rPr>
                        <a:t> la </a:t>
                      </a:r>
                      <a:r>
                        <a:rPr lang="en-US" sz="1800" b="1" dirty="0" err="1">
                          <a:latin typeface="Arial"/>
                          <a:ea typeface="Times New Roman"/>
                          <a:cs typeface="Times New Roman"/>
                        </a:rPr>
                        <a:t>matematica</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3934">
                <a:tc>
                  <a:txBody>
                    <a:bodyPr/>
                    <a:lstStyle/>
                    <a:p>
                      <a:pPr algn="ctr">
                        <a:lnSpc>
                          <a:spcPct val="115000"/>
                        </a:lnSpc>
                        <a:spcAft>
                          <a:spcPts val="0"/>
                        </a:spcAft>
                      </a:pPr>
                      <a:r>
                        <a:rPr lang="en-US" sz="1400" b="1" dirty="0" err="1">
                          <a:latin typeface="Arial"/>
                          <a:ea typeface="Times New Roman"/>
                          <a:cs typeface="Times New Roman"/>
                        </a:rPr>
                        <a:t>Elevi</a:t>
                      </a:r>
                      <a:r>
                        <a:rPr lang="en-US" sz="1400" b="1" dirty="0">
                          <a:latin typeface="Arial"/>
                          <a:ea typeface="Times New Roman"/>
                          <a:cs typeface="Times New Roman"/>
                        </a:rPr>
                        <a:t> </a:t>
                      </a:r>
                      <a:r>
                        <a:rPr lang="en-US" sz="1400" b="1" dirty="0" err="1">
                          <a:latin typeface="Arial"/>
                          <a:ea typeface="Times New Roman"/>
                          <a:cs typeface="Times New Roman"/>
                        </a:rPr>
                        <a:t>prezenti</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 </a:t>
                      </a:r>
                      <a:r>
                        <a:rPr lang="en-US" sz="1400" b="1" dirty="0" err="1">
                          <a:latin typeface="Arial"/>
                          <a:ea typeface="Times New Roman"/>
                          <a:cs typeface="Times New Roman"/>
                        </a:rPr>
                        <a:t>participare</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10</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9-9,99</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8-8,99</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7-7,99</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6-6,99</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5-5,99</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&lt;5</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537">
                <a:tc>
                  <a:txBody>
                    <a:bodyPr/>
                    <a:lstStyle/>
                    <a:p>
                      <a:pPr algn="ctr">
                        <a:lnSpc>
                          <a:spcPct val="115000"/>
                        </a:lnSpc>
                        <a:spcAft>
                          <a:spcPts val="0"/>
                        </a:spcAft>
                      </a:pPr>
                      <a:r>
                        <a:rPr lang="en-US" sz="1400" b="1">
                          <a:latin typeface="Arial"/>
                          <a:ea typeface="Times New Roman"/>
                          <a:cs typeface="Times New Roman"/>
                        </a:rPr>
                        <a:t>3996</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solidFill>
                            <a:srgbClr val="FF0000"/>
                          </a:solidFill>
                          <a:latin typeface="Arial"/>
                          <a:ea typeface="Times New Roman"/>
                          <a:cs typeface="Times New Roman"/>
                        </a:rPr>
                        <a:t>92,40%</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25</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99</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180</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232</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atin typeface="Arial"/>
                          <a:ea typeface="Times New Roman"/>
                          <a:cs typeface="Times New Roman"/>
                        </a:rPr>
                        <a:t>372</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575</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rial"/>
                          <a:ea typeface="Times New Roman"/>
                          <a:cs typeface="Times New Roman"/>
                        </a:rPr>
                        <a:t>2513</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4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 name="Chart 11"/>
          <p:cNvGraphicFramePr/>
          <p:nvPr/>
        </p:nvGraphicFramePr>
        <p:xfrm>
          <a:off x="642910" y="2500306"/>
          <a:ext cx="8143932" cy="371477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Simularea Examenului de Bacalaureat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0" y="1142984"/>
            <a:ext cx="9144000" cy="584775"/>
          </a:xfrm>
          <a:prstGeom prst="rect">
            <a:avLst/>
          </a:prstGeom>
          <a:noFill/>
        </p:spPr>
        <p:txBody>
          <a:bodyPr wrap="square" rtlCol="0">
            <a:spAutoFit/>
          </a:bodyPr>
          <a:lstStyle/>
          <a:p>
            <a:pPr algn="ctr"/>
            <a:r>
              <a:rPr lang="ro-RO" sz="3200" b="1" dirty="0" smtClean="0"/>
              <a:t>Simularea Examenului de Bacalaureat 2015</a:t>
            </a:r>
            <a:endParaRPr lang="en-US" sz="3200" b="1" dirty="0" smtClean="0"/>
          </a:p>
        </p:txBody>
      </p:sp>
      <p:sp>
        <p:nvSpPr>
          <p:cNvPr id="10" name="Rectangle 9"/>
          <p:cNvSpPr/>
          <p:nvPr/>
        </p:nvSpPr>
        <p:spPr>
          <a:xfrm>
            <a:off x="428596" y="2357430"/>
            <a:ext cx="8286808" cy="3447098"/>
          </a:xfrm>
          <a:prstGeom prst="rect">
            <a:avLst/>
          </a:prstGeom>
        </p:spPr>
        <p:txBody>
          <a:bodyPr wrap="square">
            <a:spAutoFit/>
          </a:bodyPr>
          <a:lstStyle/>
          <a:p>
            <a:r>
              <a:rPr lang="ro-RO" sz="2000" dirty="0" smtClean="0"/>
              <a:t>      Organizarea </a:t>
            </a:r>
            <a:r>
              <a:rPr lang="ro-RO" sz="2000" dirty="0"/>
              <a:t>şi desfăşurarea simulării probelor scrise ale examenului de bacalaureat național s-a realizat în conformitate cu </a:t>
            </a:r>
            <a:r>
              <a:rPr lang="ro-RO" sz="2000" b="1" dirty="0"/>
              <a:t>Anexele 1 şi 2 la O.M.E.N. nr. 5 144/15.12.2014, privind organizarea şi desfăşurarea simulării Evaluării naționale pentru elevii clasei a VIII-a și a simulării probelor scrise ale examenului de bacalaureat național, în anul școlar 2014 - 2015</a:t>
            </a:r>
            <a:r>
              <a:rPr lang="ro-RO" b="1" dirty="0" smtClean="0"/>
              <a:t>.</a:t>
            </a:r>
          </a:p>
          <a:p>
            <a:endParaRPr lang="ro-RO" b="1" dirty="0" smtClean="0"/>
          </a:p>
          <a:p>
            <a:r>
              <a:rPr lang="ro-RO" sz="2000" b="1" dirty="0"/>
              <a:t> </a:t>
            </a:r>
            <a:r>
              <a:rPr lang="ro-RO" sz="2000" b="1" dirty="0" smtClean="0"/>
              <a:t>    </a:t>
            </a:r>
            <a:r>
              <a:rPr lang="ro-RO" sz="2000" dirty="0" smtClean="0"/>
              <a:t>Rezultatele </a:t>
            </a:r>
            <a:r>
              <a:rPr lang="ro-RO" sz="2000" dirty="0"/>
              <a:t>obținute la simularea probelor de bacalaureat au fost analizate la nivelul fiecărei clase prin discuții individuale cu elevii, dezbateri la nivelul clasei, ședințe cu părinții, precum și la nivelul consiliului profesoral. Pornind de la acestea au fost elaborate planuri de acțiuni care cuprind măsuri de rmediere a rezultatelor.</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Simularea Examenului de Bacalaureat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0" y="1071546"/>
            <a:ext cx="9144000" cy="461665"/>
          </a:xfrm>
          <a:prstGeom prst="rect">
            <a:avLst/>
          </a:prstGeom>
          <a:noFill/>
        </p:spPr>
        <p:txBody>
          <a:bodyPr wrap="square" rtlCol="0">
            <a:spAutoFit/>
          </a:bodyPr>
          <a:lstStyle/>
          <a:p>
            <a:pPr algn="ctr"/>
            <a:r>
              <a:rPr lang="ro-RO" sz="2400" b="1" dirty="0" smtClean="0"/>
              <a:t>Proba E)a) - Limba şi literatura română </a:t>
            </a:r>
            <a:endParaRPr lang="en-US" sz="2400" b="1" dirty="0"/>
          </a:p>
        </p:txBody>
      </p:sp>
      <p:graphicFrame>
        <p:nvGraphicFramePr>
          <p:cNvPr id="12" name="Table 11"/>
          <p:cNvGraphicFramePr>
            <a:graphicFrameLocks noGrp="1"/>
          </p:cNvGraphicFramePr>
          <p:nvPr/>
        </p:nvGraphicFramePr>
        <p:xfrm>
          <a:off x="-1" y="1571612"/>
          <a:ext cx="9144001" cy="2116328"/>
        </p:xfrm>
        <a:graphic>
          <a:graphicData uri="http://schemas.openxmlformats.org/drawingml/2006/table">
            <a:tbl>
              <a:tblPr/>
              <a:tblGrid>
                <a:gridCol w="1213026"/>
                <a:gridCol w="1105419"/>
                <a:gridCol w="1105419"/>
                <a:gridCol w="1105419"/>
                <a:gridCol w="1105419"/>
                <a:gridCol w="1201940"/>
                <a:gridCol w="1105419"/>
                <a:gridCol w="1201940"/>
              </a:tblGrid>
              <a:tr h="803678">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XII-a - Nr. Candidati inscrisi</a:t>
                      </a:r>
                      <a:endParaRPr lang="en-US" sz="1600" dirty="0">
                        <a:latin typeface="Calibri"/>
                        <a:ea typeface="Calibri"/>
                        <a:cs typeface="Times New Roman"/>
                      </a:endParaRPr>
                    </a:p>
                  </a:txBody>
                  <a:tcPr marL="43772" marR="43772"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XII-a - Numar de elevi Prezenti </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XII-a - Numar de elevi absenti</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XII-a - Numar de elevi eliminati</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XI-a - Nr. Candidati inscrisi</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XI-a - Numar de elevi Prezenti </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XI-a - Numar de elevi absenti</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XI-a - Numar de elevi eliminati</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7893">
                <a:tc>
                  <a:txBody>
                    <a:bodyPr/>
                    <a:lstStyle/>
                    <a:p>
                      <a:pPr algn="ctr">
                        <a:lnSpc>
                          <a:spcPct val="150000"/>
                        </a:lnSpc>
                        <a:spcAft>
                          <a:spcPts val="0"/>
                        </a:spcAft>
                      </a:pPr>
                      <a:r>
                        <a:rPr lang="ro-RO" sz="1600">
                          <a:latin typeface="Times New Roman"/>
                          <a:ea typeface="Times New Roman"/>
                          <a:cs typeface="Times New Roman"/>
                        </a:rPr>
                        <a:t>4262</a:t>
                      </a:r>
                      <a:endParaRPr lang="en-US" sz="1600">
                        <a:latin typeface="Calibri"/>
                        <a:ea typeface="Calibri"/>
                        <a:cs typeface="Times New Roman"/>
                      </a:endParaRPr>
                    </a:p>
                  </a:txBody>
                  <a:tcPr marL="43772" marR="43772"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a:latin typeface="Times New Roman"/>
                          <a:ea typeface="Times New Roman"/>
                          <a:cs typeface="Times New Roman"/>
                        </a:rPr>
                        <a:t>3962</a:t>
                      </a:r>
                      <a:endParaRPr lang="en-US" sz="160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a:latin typeface="Times New Roman"/>
                          <a:ea typeface="Times New Roman"/>
                          <a:cs typeface="Times New Roman"/>
                        </a:rPr>
                        <a:t>300</a:t>
                      </a:r>
                      <a:endParaRPr lang="en-US" sz="160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a:latin typeface="Times New Roman"/>
                          <a:ea typeface="Times New Roman"/>
                          <a:cs typeface="Times New Roman"/>
                        </a:rPr>
                        <a:t>0</a:t>
                      </a:r>
                      <a:endParaRPr lang="en-US" sz="160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a:latin typeface="Times New Roman"/>
                          <a:ea typeface="Times New Roman"/>
                          <a:cs typeface="Times New Roman"/>
                        </a:rPr>
                        <a:t>3477</a:t>
                      </a:r>
                      <a:endParaRPr lang="en-US" sz="160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a:latin typeface="Times New Roman"/>
                          <a:ea typeface="Times New Roman"/>
                          <a:cs typeface="Times New Roman"/>
                        </a:rPr>
                        <a:t>3225</a:t>
                      </a:r>
                      <a:endParaRPr lang="en-US" sz="160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a:latin typeface="Times New Roman"/>
                          <a:ea typeface="Times New Roman"/>
                          <a:cs typeface="Times New Roman"/>
                        </a:rPr>
                        <a:t>252</a:t>
                      </a:r>
                      <a:endParaRPr lang="en-US" sz="160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dirty="0">
                          <a:latin typeface="Times New Roman"/>
                          <a:ea typeface="Times New Roman"/>
                          <a:cs typeface="Times New Roman"/>
                        </a:rPr>
                        <a:t>1</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Chart 13"/>
          <p:cNvGraphicFramePr/>
          <p:nvPr/>
        </p:nvGraphicFramePr>
        <p:xfrm>
          <a:off x="0" y="3714752"/>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nvGraphicFramePr>
        <p:xfrm>
          <a:off x="4572000" y="378619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Simularea Examenului de Bacalaureat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0" y="1000108"/>
            <a:ext cx="9144000" cy="523220"/>
          </a:xfrm>
          <a:prstGeom prst="rect">
            <a:avLst/>
          </a:prstGeom>
          <a:noFill/>
        </p:spPr>
        <p:txBody>
          <a:bodyPr wrap="square" rtlCol="0">
            <a:spAutoFit/>
          </a:bodyPr>
          <a:lstStyle/>
          <a:p>
            <a:pPr algn="ctr"/>
            <a:r>
              <a:rPr lang="ro-RO" sz="2800" b="1" dirty="0" smtClean="0"/>
              <a:t>Proba E)c) – Matematică sau Istorie</a:t>
            </a:r>
            <a:endParaRPr lang="en-US" sz="2800" b="1" dirty="0" smtClean="0"/>
          </a:p>
        </p:txBody>
      </p:sp>
      <p:graphicFrame>
        <p:nvGraphicFramePr>
          <p:cNvPr id="10" name="Table 9"/>
          <p:cNvGraphicFramePr>
            <a:graphicFrameLocks noGrp="1"/>
          </p:cNvGraphicFramePr>
          <p:nvPr/>
        </p:nvGraphicFramePr>
        <p:xfrm>
          <a:off x="0" y="1571612"/>
          <a:ext cx="9144001" cy="2116328"/>
        </p:xfrm>
        <a:graphic>
          <a:graphicData uri="http://schemas.openxmlformats.org/drawingml/2006/table">
            <a:tbl>
              <a:tblPr/>
              <a:tblGrid>
                <a:gridCol w="1207365"/>
                <a:gridCol w="1106208"/>
                <a:gridCol w="1106208"/>
                <a:gridCol w="1106208"/>
                <a:gridCol w="1106208"/>
                <a:gridCol w="1202798"/>
                <a:gridCol w="1106208"/>
                <a:gridCol w="1202798"/>
              </a:tblGrid>
              <a:tr h="910835">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XII-a - Nr. Candidati inscrisi</a:t>
                      </a:r>
                      <a:endParaRPr lang="en-US" sz="1600" dirty="0">
                        <a:latin typeface="Calibri"/>
                        <a:ea typeface="Calibri"/>
                        <a:cs typeface="Times New Roman"/>
                      </a:endParaRPr>
                    </a:p>
                  </a:txBody>
                  <a:tcPr marL="43804" marR="4380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XII-a - Numar de elevi Prezenti </a:t>
                      </a:r>
                      <a:endParaRPr lang="en-US" sz="1600" dirty="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XII-a - Numar de elevi absenti</a:t>
                      </a:r>
                      <a:endParaRPr lang="en-US" sz="1600" dirty="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ro-RO" sz="1600" b="1">
                          <a:solidFill>
                            <a:srgbClr val="000000"/>
                          </a:solidFill>
                          <a:latin typeface="Times New Roman"/>
                          <a:ea typeface="Times New Roman"/>
                          <a:cs typeface="Times New Roman"/>
                        </a:rPr>
                        <a:t>Clasa a XII-a - Numar de elevi eliminati</a:t>
                      </a:r>
                      <a:endParaRPr lang="en-US" sz="160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ro-RO" sz="1600" b="1" dirty="0">
                          <a:solidFill>
                            <a:srgbClr val="000000"/>
                          </a:solidFill>
                          <a:latin typeface="Times New Roman"/>
                          <a:ea typeface="Times New Roman"/>
                          <a:cs typeface="Times New Roman"/>
                        </a:rPr>
                        <a:t>Clasa a XI-a - Nr. Candidati inscrisi</a:t>
                      </a:r>
                      <a:endParaRPr lang="en-US" sz="1600" dirty="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r>
                        <a:rPr lang="ro-RO" sz="1600" b="1">
                          <a:solidFill>
                            <a:srgbClr val="000000"/>
                          </a:solidFill>
                          <a:latin typeface="Times New Roman"/>
                          <a:ea typeface="Times New Roman"/>
                          <a:cs typeface="Times New Roman"/>
                        </a:rPr>
                        <a:t>Clasa a XI-a - Numar de elevi Prezenti </a:t>
                      </a:r>
                      <a:endParaRPr lang="en-US" sz="160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r>
                        <a:rPr lang="ro-RO" sz="1600" b="1">
                          <a:solidFill>
                            <a:srgbClr val="000000"/>
                          </a:solidFill>
                          <a:latin typeface="Times New Roman"/>
                          <a:ea typeface="Times New Roman"/>
                          <a:cs typeface="Times New Roman"/>
                        </a:rPr>
                        <a:t>Clasa a XI-a - Numar de elevi absenti</a:t>
                      </a:r>
                      <a:endParaRPr lang="en-US" sz="160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r>
                        <a:rPr lang="ro-RO" sz="1600" b="1">
                          <a:solidFill>
                            <a:srgbClr val="000000"/>
                          </a:solidFill>
                          <a:latin typeface="Times New Roman"/>
                          <a:ea typeface="Times New Roman"/>
                          <a:cs typeface="Times New Roman"/>
                        </a:rPr>
                        <a:t>Clasa a XI-a - Numar de elevi eliminati</a:t>
                      </a:r>
                      <a:endParaRPr lang="en-US" sz="160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303612">
                <a:tc>
                  <a:txBody>
                    <a:bodyPr/>
                    <a:lstStyle/>
                    <a:p>
                      <a:pPr algn="ctr">
                        <a:lnSpc>
                          <a:spcPct val="150000"/>
                        </a:lnSpc>
                        <a:spcAft>
                          <a:spcPts val="0"/>
                        </a:spcAft>
                      </a:pPr>
                      <a:r>
                        <a:rPr lang="ro-RO" sz="1600">
                          <a:latin typeface="Times New Roman"/>
                          <a:ea typeface="Times New Roman"/>
                          <a:cs typeface="Times New Roman"/>
                        </a:rPr>
                        <a:t>4262</a:t>
                      </a:r>
                      <a:endParaRPr lang="en-US" sz="1600">
                        <a:latin typeface="Calibri"/>
                        <a:ea typeface="Calibri"/>
                        <a:cs typeface="Times New Roman"/>
                      </a:endParaRPr>
                    </a:p>
                  </a:txBody>
                  <a:tcPr marL="43804" marR="4380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a:latin typeface="Times New Roman"/>
                          <a:ea typeface="Times New Roman"/>
                          <a:cs typeface="Times New Roman"/>
                        </a:rPr>
                        <a:t>3848</a:t>
                      </a:r>
                      <a:endParaRPr lang="en-US" sz="160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a:latin typeface="Times New Roman"/>
                          <a:ea typeface="Times New Roman"/>
                          <a:cs typeface="Times New Roman"/>
                        </a:rPr>
                        <a:t>414</a:t>
                      </a:r>
                      <a:endParaRPr lang="en-US" sz="160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a:latin typeface="Times New Roman"/>
                          <a:ea typeface="Times New Roman"/>
                          <a:cs typeface="Times New Roman"/>
                        </a:rPr>
                        <a:t>0</a:t>
                      </a:r>
                      <a:endParaRPr lang="en-US" sz="160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dirty="0">
                          <a:latin typeface="Times New Roman"/>
                          <a:ea typeface="Times New Roman"/>
                          <a:cs typeface="Times New Roman"/>
                        </a:rPr>
                        <a:t>3477</a:t>
                      </a:r>
                      <a:endParaRPr lang="en-US" sz="1600" dirty="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dirty="0">
                          <a:latin typeface="Times New Roman"/>
                          <a:ea typeface="Times New Roman"/>
                          <a:cs typeface="Times New Roman"/>
                        </a:rPr>
                        <a:t>3153</a:t>
                      </a:r>
                      <a:endParaRPr lang="en-US" sz="1600" dirty="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dirty="0">
                          <a:latin typeface="Times New Roman"/>
                          <a:ea typeface="Times New Roman"/>
                          <a:cs typeface="Times New Roman"/>
                        </a:rPr>
                        <a:t>324</a:t>
                      </a:r>
                      <a:endParaRPr lang="en-US" sz="1600" dirty="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600" dirty="0">
                          <a:latin typeface="Times New Roman"/>
                          <a:ea typeface="Times New Roman"/>
                          <a:cs typeface="Times New Roman"/>
                        </a:rPr>
                        <a:t>1</a:t>
                      </a:r>
                      <a:endParaRPr lang="en-US" sz="1600" dirty="0">
                        <a:latin typeface="Calibri"/>
                        <a:ea typeface="Calibri"/>
                        <a:cs typeface="Times New Roman"/>
                      </a:endParaRPr>
                    </a:p>
                  </a:txBody>
                  <a:tcPr marL="43804" marR="43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Chart 10"/>
          <p:cNvGraphicFramePr/>
          <p:nvPr/>
        </p:nvGraphicFramePr>
        <p:xfrm>
          <a:off x="0" y="3714752"/>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nvGraphicFramePr>
        <p:xfrm>
          <a:off x="4572000" y="378619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Simularea Examenului de Bacalaureat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0" y="1000108"/>
            <a:ext cx="9144000" cy="584775"/>
          </a:xfrm>
          <a:prstGeom prst="rect">
            <a:avLst/>
          </a:prstGeom>
          <a:noFill/>
        </p:spPr>
        <p:txBody>
          <a:bodyPr wrap="square" rtlCol="0">
            <a:spAutoFit/>
          </a:bodyPr>
          <a:lstStyle/>
          <a:p>
            <a:pPr algn="ctr"/>
            <a:r>
              <a:rPr lang="ro-RO" sz="3200" b="1" dirty="0" smtClean="0"/>
              <a:t>Proba E)d)</a:t>
            </a:r>
            <a:endParaRPr lang="en-US" sz="3200" b="1" dirty="0" smtClean="0"/>
          </a:p>
        </p:txBody>
      </p:sp>
      <p:graphicFrame>
        <p:nvGraphicFramePr>
          <p:cNvPr id="10" name="Table 9"/>
          <p:cNvGraphicFramePr>
            <a:graphicFrameLocks noGrp="1"/>
          </p:cNvGraphicFramePr>
          <p:nvPr/>
        </p:nvGraphicFramePr>
        <p:xfrm>
          <a:off x="1357290" y="1714488"/>
          <a:ext cx="6310315" cy="1423924"/>
        </p:xfrm>
        <a:graphic>
          <a:graphicData uri="http://schemas.openxmlformats.org/drawingml/2006/table">
            <a:tbl>
              <a:tblPr/>
              <a:tblGrid>
                <a:gridCol w="1662665"/>
                <a:gridCol w="1463756"/>
                <a:gridCol w="1528862"/>
                <a:gridCol w="1655032"/>
              </a:tblGrid>
              <a:tr h="364763">
                <a:tc>
                  <a:txBody>
                    <a:bodyPr/>
                    <a:lstStyle/>
                    <a:p>
                      <a:pPr algn="ctr">
                        <a:lnSpc>
                          <a:spcPct val="150000"/>
                        </a:lnSpc>
                        <a:spcAft>
                          <a:spcPts val="1000"/>
                        </a:spcAft>
                      </a:pPr>
                      <a:r>
                        <a:rPr lang="en-US" sz="1600" b="1" u="none" dirty="0" err="1">
                          <a:latin typeface="Times New Roman"/>
                          <a:ea typeface="Calibri"/>
                          <a:cs typeface="Times New Roman"/>
                        </a:rPr>
                        <a:t>Clasa</a:t>
                      </a:r>
                      <a:r>
                        <a:rPr lang="en-US" sz="1600" b="1" u="none" dirty="0">
                          <a:latin typeface="Times New Roman"/>
                          <a:ea typeface="Calibri"/>
                          <a:cs typeface="Times New Roman"/>
                        </a:rPr>
                        <a:t> a XII-a - Nr. </a:t>
                      </a:r>
                      <a:r>
                        <a:rPr lang="en-US" sz="1600" b="1" u="none" dirty="0" err="1">
                          <a:latin typeface="Times New Roman"/>
                          <a:ea typeface="Calibri"/>
                          <a:cs typeface="Times New Roman"/>
                        </a:rPr>
                        <a:t>Candidati</a:t>
                      </a:r>
                      <a:r>
                        <a:rPr lang="en-US" sz="1600" b="1" u="none" dirty="0">
                          <a:latin typeface="Times New Roman"/>
                          <a:ea typeface="Calibri"/>
                          <a:cs typeface="Times New Roman"/>
                        </a:rPr>
                        <a:t> </a:t>
                      </a:r>
                      <a:r>
                        <a:rPr lang="en-US" sz="1600" b="1" u="none" dirty="0" err="1">
                          <a:latin typeface="Times New Roman"/>
                          <a:ea typeface="Calibri"/>
                          <a:cs typeface="Times New Roman"/>
                        </a:rPr>
                        <a:t>inscrisi</a:t>
                      </a:r>
                      <a:endParaRPr lang="en-US" sz="1600" u="none" dirty="0">
                        <a:latin typeface="Calibri"/>
                        <a:ea typeface="Calibri"/>
                        <a:cs typeface="Times New Roman"/>
                      </a:endParaRPr>
                    </a:p>
                  </a:txBody>
                  <a:tcPr marL="43772" marR="43772"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1000"/>
                        </a:spcAft>
                      </a:pPr>
                      <a:r>
                        <a:rPr lang="en-US" sz="1600" b="1" u="none" dirty="0" err="1">
                          <a:latin typeface="Times New Roman"/>
                          <a:ea typeface="Calibri"/>
                          <a:cs typeface="Times New Roman"/>
                        </a:rPr>
                        <a:t>Clasa</a:t>
                      </a:r>
                      <a:r>
                        <a:rPr lang="en-US" sz="1600" b="1" u="none" dirty="0">
                          <a:latin typeface="Times New Roman"/>
                          <a:ea typeface="Calibri"/>
                          <a:cs typeface="Times New Roman"/>
                        </a:rPr>
                        <a:t> a XII-a - </a:t>
                      </a:r>
                      <a:r>
                        <a:rPr lang="en-US" sz="1600" b="1" u="none" dirty="0" err="1">
                          <a:latin typeface="Times New Roman"/>
                          <a:ea typeface="Calibri"/>
                          <a:cs typeface="Times New Roman"/>
                        </a:rPr>
                        <a:t>Numar</a:t>
                      </a:r>
                      <a:r>
                        <a:rPr lang="en-US" sz="1600" b="1" u="none" dirty="0">
                          <a:latin typeface="Times New Roman"/>
                          <a:ea typeface="Calibri"/>
                          <a:cs typeface="Times New Roman"/>
                        </a:rPr>
                        <a:t> de </a:t>
                      </a:r>
                      <a:r>
                        <a:rPr lang="en-US" sz="1600" b="1" u="none" dirty="0" err="1">
                          <a:latin typeface="Times New Roman"/>
                          <a:ea typeface="Calibri"/>
                          <a:cs typeface="Times New Roman"/>
                        </a:rPr>
                        <a:t>elevi</a:t>
                      </a:r>
                      <a:r>
                        <a:rPr lang="en-US" sz="1600" b="1" u="none" dirty="0">
                          <a:latin typeface="Times New Roman"/>
                          <a:ea typeface="Calibri"/>
                          <a:cs typeface="Times New Roman"/>
                        </a:rPr>
                        <a:t> </a:t>
                      </a:r>
                      <a:r>
                        <a:rPr lang="en-US" sz="1600" b="1" u="none" dirty="0" err="1">
                          <a:latin typeface="Times New Roman"/>
                          <a:ea typeface="Calibri"/>
                          <a:cs typeface="Times New Roman"/>
                        </a:rPr>
                        <a:t>Prezenti</a:t>
                      </a:r>
                      <a:endParaRPr lang="en-US" sz="1600" u="none"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1000"/>
                        </a:spcAft>
                      </a:pPr>
                      <a:r>
                        <a:rPr lang="en-US" sz="1600" b="1" u="none" dirty="0" err="1">
                          <a:latin typeface="Times New Roman"/>
                          <a:ea typeface="Calibri"/>
                          <a:cs typeface="Times New Roman"/>
                        </a:rPr>
                        <a:t>Clasa</a:t>
                      </a:r>
                      <a:r>
                        <a:rPr lang="en-US" sz="1600" b="1" u="none" dirty="0">
                          <a:latin typeface="Times New Roman"/>
                          <a:ea typeface="Calibri"/>
                          <a:cs typeface="Times New Roman"/>
                        </a:rPr>
                        <a:t> a XII-a - </a:t>
                      </a:r>
                      <a:r>
                        <a:rPr lang="en-US" sz="1600" b="1" u="none" dirty="0" err="1">
                          <a:latin typeface="Times New Roman"/>
                          <a:ea typeface="Calibri"/>
                          <a:cs typeface="Times New Roman"/>
                        </a:rPr>
                        <a:t>Numar</a:t>
                      </a:r>
                      <a:r>
                        <a:rPr lang="en-US" sz="1600" b="1" u="none" dirty="0">
                          <a:latin typeface="Times New Roman"/>
                          <a:ea typeface="Calibri"/>
                          <a:cs typeface="Times New Roman"/>
                        </a:rPr>
                        <a:t> de </a:t>
                      </a:r>
                      <a:r>
                        <a:rPr lang="en-US" sz="1600" b="1" u="none" dirty="0" err="1">
                          <a:latin typeface="Times New Roman"/>
                          <a:ea typeface="Calibri"/>
                          <a:cs typeface="Times New Roman"/>
                        </a:rPr>
                        <a:t>elevi</a:t>
                      </a:r>
                      <a:r>
                        <a:rPr lang="en-US" sz="1600" b="1" u="none" dirty="0">
                          <a:latin typeface="Times New Roman"/>
                          <a:ea typeface="Calibri"/>
                          <a:cs typeface="Times New Roman"/>
                        </a:rPr>
                        <a:t> </a:t>
                      </a:r>
                      <a:r>
                        <a:rPr lang="en-US" sz="1600" b="1" u="none" dirty="0" err="1">
                          <a:latin typeface="Times New Roman"/>
                          <a:ea typeface="Calibri"/>
                          <a:cs typeface="Times New Roman"/>
                        </a:rPr>
                        <a:t>absenti</a:t>
                      </a:r>
                      <a:endParaRPr lang="en-US" sz="1600" u="none"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1000"/>
                        </a:spcAft>
                      </a:pPr>
                      <a:r>
                        <a:rPr lang="en-US" sz="1600" b="1" u="none" dirty="0" err="1">
                          <a:latin typeface="Times New Roman"/>
                          <a:ea typeface="Calibri"/>
                          <a:cs typeface="Times New Roman"/>
                        </a:rPr>
                        <a:t>Clasa</a:t>
                      </a:r>
                      <a:r>
                        <a:rPr lang="en-US" sz="1600" b="1" u="none" dirty="0">
                          <a:latin typeface="Times New Roman"/>
                          <a:ea typeface="Calibri"/>
                          <a:cs typeface="Times New Roman"/>
                        </a:rPr>
                        <a:t> a XII-a - </a:t>
                      </a:r>
                      <a:r>
                        <a:rPr lang="en-US" sz="1600" b="1" u="none" dirty="0" err="1">
                          <a:latin typeface="Times New Roman"/>
                          <a:ea typeface="Calibri"/>
                          <a:cs typeface="Times New Roman"/>
                        </a:rPr>
                        <a:t>Numar</a:t>
                      </a:r>
                      <a:r>
                        <a:rPr lang="en-US" sz="1600" b="1" u="none" dirty="0">
                          <a:latin typeface="Times New Roman"/>
                          <a:ea typeface="Calibri"/>
                          <a:cs typeface="Times New Roman"/>
                        </a:rPr>
                        <a:t> de </a:t>
                      </a:r>
                      <a:r>
                        <a:rPr lang="en-US" sz="1600" b="1" u="none" dirty="0" err="1">
                          <a:latin typeface="Times New Roman"/>
                          <a:ea typeface="Calibri"/>
                          <a:cs typeface="Times New Roman"/>
                        </a:rPr>
                        <a:t>elevi</a:t>
                      </a:r>
                      <a:r>
                        <a:rPr lang="en-US" sz="1600" b="1" u="none" dirty="0">
                          <a:latin typeface="Times New Roman"/>
                          <a:ea typeface="Calibri"/>
                          <a:cs typeface="Times New Roman"/>
                        </a:rPr>
                        <a:t> </a:t>
                      </a:r>
                      <a:r>
                        <a:rPr lang="en-US" sz="1600" b="1" u="none" dirty="0" err="1">
                          <a:latin typeface="Times New Roman"/>
                          <a:ea typeface="Calibri"/>
                          <a:cs typeface="Times New Roman"/>
                        </a:rPr>
                        <a:t>eliminati</a:t>
                      </a:r>
                      <a:endParaRPr lang="en-US" sz="1600" u="none"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75086">
                <a:tc>
                  <a:txBody>
                    <a:bodyPr/>
                    <a:lstStyle/>
                    <a:p>
                      <a:pPr algn="ctr">
                        <a:lnSpc>
                          <a:spcPct val="150000"/>
                        </a:lnSpc>
                        <a:spcAft>
                          <a:spcPts val="1000"/>
                        </a:spcAft>
                      </a:pPr>
                      <a:r>
                        <a:rPr lang="en-US" sz="1600" b="1">
                          <a:latin typeface="Times New Roman"/>
                          <a:ea typeface="Calibri"/>
                          <a:cs typeface="Times New Roman"/>
                        </a:rPr>
                        <a:t>4262</a:t>
                      </a:r>
                      <a:endParaRPr lang="en-US" sz="1600">
                        <a:latin typeface="Calibri"/>
                        <a:ea typeface="Calibri"/>
                        <a:cs typeface="Times New Roman"/>
                      </a:endParaRPr>
                    </a:p>
                  </a:txBody>
                  <a:tcPr marL="43772" marR="43772"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n-US" sz="1600" b="1" dirty="0">
                          <a:latin typeface="Times New Roman"/>
                          <a:ea typeface="Calibri"/>
                          <a:cs typeface="Times New Roman"/>
                        </a:rPr>
                        <a:t>3635</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n-US" sz="1600" b="1" dirty="0">
                          <a:latin typeface="Times New Roman"/>
                          <a:ea typeface="Calibri"/>
                          <a:cs typeface="Times New Roman"/>
                        </a:rPr>
                        <a:t>627</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n-US" sz="1600" b="1" dirty="0">
                          <a:latin typeface="Times New Roman"/>
                          <a:ea typeface="Calibri"/>
                          <a:cs typeface="Times New Roman"/>
                        </a:rPr>
                        <a:t>1</a:t>
                      </a:r>
                      <a:endParaRPr lang="en-US" sz="1600" dirty="0">
                        <a:latin typeface="Calibri"/>
                        <a:ea typeface="Calibri"/>
                        <a:cs typeface="Times New Roman"/>
                      </a:endParaRPr>
                    </a:p>
                  </a:txBody>
                  <a:tcPr marL="43772" marR="437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Chart 10"/>
          <p:cNvGraphicFramePr/>
          <p:nvPr/>
        </p:nvGraphicFramePr>
        <p:xfrm>
          <a:off x="2214546" y="3357562"/>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ShapeType="1"/>
          </p:cNvSpPr>
          <p:nvPr/>
        </p:nvSpPr>
        <p:spPr bwMode="auto">
          <a:xfrm>
            <a:off x="0" y="857232"/>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2050" name="Picture 1" descr="mecs"/>
          <p:cNvPicPr>
            <a:picLocks noChangeAspect="1" noChangeArrowheads="1"/>
          </p:cNvPicPr>
          <p:nvPr/>
        </p:nvPicPr>
        <p:blipFill>
          <a:blip r:embed="rId2"/>
          <a:srcRect b="8827"/>
          <a:stretch>
            <a:fillRect/>
          </a:stretch>
        </p:blipFill>
        <p:spPr bwMode="auto">
          <a:xfrm>
            <a:off x="0" y="0"/>
            <a:ext cx="3406775" cy="889000"/>
          </a:xfrm>
          <a:prstGeom prst="rect">
            <a:avLst/>
          </a:prstGeom>
          <a:noFill/>
        </p:spPr>
      </p:pic>
      <p:pic>
        <p:nvPicPr>
          <p:cNvPr id="2051" name="Picture 7" descr="logo-antet-isj"/>
          <p:cNvPicPr>
            <a:picLocks noChangeAspect="1" noChangeArrowheads="1"/>
          </p:cNvPicPr>
          <p:nvPr/>
        </p:nvPicPr>
        <p:blipFill>
          <a:blip r:embed="rId3"/>
          <a:srcRect/>
          <a:stretch>
            <a:fillRect/>
          </a:stretch>
        </p:blipFill>
        <p:spPr bwMode="auto">
          <a:xfrm>
            <a:off x="5916612" y="0"/>
            <a:ext cx="3227388" cy="884237"/>
          </a:xfrm>
          <a:prstGeom prst="rect">
            <a:avLst/>
          </a:prstGeom>
          <a:noFill/>
        </p:spPr>
      </p:pic>
      <p:sp>
        <p:nvSpPr>
          <p:cNvPr id="9" name="AutoShape 1"/>
          <p:cNvSpPr>
            <a:spLocks noChangeShapeType="1"/>
          </p:cNvSpPr>
          <p:nvPr/>
        </p:nvSpPr>
        <p:spPr bwMode="auto">
          <a:xfrm>
            <a:off x="0" y="6429396"/>
            <a:ext cx="9144000" cy="45719"/>
          </a:xfrm>
          <a:prstGeom prst="straightConnector1">
            <a:avLst/>
          </a:prstGeom>
          <a:noFill/>
          <a:ln w="38100">
            <a:solidFill>
              <a:srgbClr val="F2F2F2"/>
            </a:solidFill>
            <a:round/>
            <a:headEnd/>
            <a:tailEnd/>
          </a:ln>
          <a:effectLst>
            <a:outerShdw dist="28398" dir="3806097" algn="ctr" rotWithShape="0">
              <a:srgbClr val="00000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6488668"/>
            <a:ext cx="9144000" cy="400110"/>
          </a:xfrm>
          <a:prstGeom prst="rect">
            <a:avLst/>
          </a:prstGeom>
          <a:noFill/>
        </p:spPr>
        <p:txBody>
          <a:bodyPr wrap="square" rtlCol="0">
            <a:spAutoFit/>
          </a:bodyPr>
          <a:lstStyle/>
          <a:p>
            <a:pPr algn="ctr"/>
            <a:r>
              <a:rPr lang="ro-RO" sz="2000" b="1" dirty="0" smtClean="0"/>
              <a:t>Simularea Examenului de Bacalaureat 2015</a:t>
            </a:r>
            <a:endParaRPr lang="en-US" sz="2000" b="1"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0" y="1142984"/>
            <a:ext cx="9144000" cy="584775"/>
          </a:xfrm>
          <a:prstGeom prst="rect">
            <a:avLst/>
          </a:prstGeom>
          <a:noFill/>
        </p:spPr>
        <p:txBody>
          <a:bodyPr wrap="square" rtlCol="0">
            <a:spAutoFit/>
          </a:bodyPr>
          <a:lstStyle/>
          <a:p>
            <a:pPr algn="ctr"/>
            <a:r>
              <a:rPr lang="ro-RO" sz="3200" b="1" dirty="0" smtClean="0"/>
              <a:t>Simularea Examenului de Bacalaureat 2015</a:t>
            </a:r>
            <a:endParaRPr lang="en-US" sz="3200" b="1" dirty="0" smtClean="0"/>
          </a:p>
        </p:txBody>
      </p:sp>
      <p:graphicFrame>
        <p:nvGraphicFramePr>
          <p:cNvPr id="10" name="Table 9"/>
          <p:cNvGraphicFramePr>
            <a:graphicFrameLocks noGrp="1"/>
          </p:cNvGraphicFramePr>
          <p:nvPr/>
        </p:nvGraphicFramePr>
        <p:xfrm>
          <a:off x="0" y="2786058"/>
          <a:ext cx="9143999" cy="2916733"/>
        </p:xfrm>
        <a:graphic>
          <a:graphicData uri="http://schemas.openxmlformats.org/drawingml/2006/table">
            <a:tbl>
              <a:tblPr/>
              <a:tblGrid>
                <a:gridCol w="711049"/>
                <a:gridCol w="711049"/>
                <a:gridCol w="711764"/>
                <a:gridCol w="609265"/>
                <a:gridCol w="711049"/>
                <a:gridCol w="609983"/>
                <a:gridCol w="609265"/>
                <a:gridCol w="508198"/>
                <a:gridCol w="711049"/>
                <a:gridCol w="711049"/>
                <a:gridCol w="711049"/>
                <a:gridCol w="609983"/>
                <a:gridCol w="508198"/>
                <a:gridCol w="711049"/>
              </a:tblGrid>
              <a:tr h="2568882">
                <a:tc>
                  <a:txBody>
                    <a:bodyPr/>
                    <a:lstStyle/>
                    <a:p>
                      <a:pPr algn="ctr">
                        <a:lnSpc>
                          <a:spcPct val="115000"/>
                        </a:lnSpc>
                        <a:spcAft>
                          <a:spcPts val="0"/>
                        </a:spcAft>
                      </a:pPr>
                      <a:r>
                        <a:rPr lang="en-US" sz="1600" b="1" dirty="0">
                          <a:solidFill>
                            <a:srgbClr val="000000"/>
                          </a:solidFill>
                          <a:latin typeface="Times New Roman"/>
                          <a:ea typeface="Times New Roman"/>
                          <a:cs typeface="Times New Roman"/>
                        </a:rPr>
                        <a:t>Nr </a:t>
                      </a:r>
                      <a:r>
                        <a:rPr lang="en-US" sz="1600" b="1" dirty="0" err="1">
                          <a:solidFill>
                            <a:srgbClr val="000000"/>
                          </a:solidFill>
                          <a:latin typeface="Times New Roman"/>
                          <a:ea typeface="Times New Roman"/>
                          <a:cs typeface="Times New Roman"/>
                        </a:rPr>
                        <a:t>elevi</a:t>
                      </a:r>
                      <a:r>
                        <a:rPr lang="en-US" sz="1600" b="1" dirty="0">
                          <a:solidFill>
                            <a:srgbClr val="000000"/>
                          </a:solidFill>
                          <a:latin typeface="Times New Roman"/>
                          <a:ea typeface="Times New Roman"/>
                          <a:cs typeface="Times New Roman"/>
                        </a:rPr>
                        <a:t> </a:t>
                      </a:r>
                      <a:r>
                        <a:rPr lang="en-US" sz="1600" b="1" dirty="0" err="1">
                          <a:solidFill>
                            <a:srgbClr val="000000"/>
                          </a:solidFill>
                          <a:latin typeface="Times New Roman"/>
                          <a:ea typeface="Times New Roman"/>
                          <a:cs typeface="Times New Roman"/>
                        </a:rPr>
                        <a:t>inscrisi</a:t>
                      </a:r>
                      <a:endParaRPr lang="en-US" sz="1600" dirty="0">
                        <a:latin typeface="Calibri"/>
                        <a:ea typeface="Calibri"/>
                        <a:cs typeface="Times New Roman"/>
                      </a:endParaRPr>
                    </a:p>
                  </a:txBody>
                  <a:tcPr marL="48392" marR="48392"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Nr elevi prezenti</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Procent de prezenta</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Nr. Elevi cu medii finale sub 6</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Nr. Elevi promovati (cu medii finale peste 6)</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Evaluați E)a)</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Nr. note peste 5 la  E)a)</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Nr. note sub 5 la E)a)</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Procentul notelor peste 5 la Ea)</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Procentul notelor peste 5 la Eb)</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Evaluați E)c)</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Nr. note peste 5 la E)c)</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Nr. note sub 5 la E)c)</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Procentul notelor peste 5 la Ec)</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47851">
                <a:tc>
                  <a:txBody>
                    <a:bodyPr/>
                    <a:lstStyle/>
                    <a:p>
                      <a:pPr algn="ctr">
                        <a:lnSpc>
                          <a:spcPct val="115000"/>
                        </a:lnSpc>
                        <a:spcAft>
                          <a:spcPts val="0"/>
                        </a:spcAft>
                      </a:pPr>
                      <a:r>
                        <a:rPr lang="en-US" sz="1600">
                          <a:solidFill>
                            <a:srgbClr val="000000"/>
                          </a:solidFill>
                          <a:latin typeface="Times New Roman"/>
                          <a:ea typeface="Times New Roman"/>
                          <a:cs typeface="Times New Roman"/>
                        </a:rPr>
                        <a:t>3477</a:t>
                      </a:r>
                      <a:endParaRPr lang="en-US" sz="1600">
                        <a:latin typeface="Calibri"/>
                        <a:ea typeface="Calibri"/>
                        <a:cs typeface="Times New Roman"/>
                      </a:endParaRPr>
                    </a:p>
                  </a:txBody>
                  <a:tcPr marL="48392" marR="48392"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3056</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87.89</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173</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798</a:t>
                      </a:r>
                      <a:endParaRPr lang="en-US" sz="1600" dirty="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3179</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1687</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1503</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0000"/>
                          </a:solidFill>
                          <a:latin typeface="Times New Roman"/>
                          <a:ea typeface="Times New Roman"/>
                          <a:cs typeface="Times New Roman"/>
                        </a:rPr>
                        <a:t>53.06</a:t>
                      </a:r>
                      <a:endParaRPr lang="en-US" sz="1600" b="1" dirty="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0</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3111</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1111</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Times New Roman"/>
                          <a:ea typeface="Times New Roman"/>
                          <a:cs typeface="Times New Roman"/>
                        </a:rPr>
                        <a:t>2014</a:t>
                      </a:r>
                      <a:endParaRPr lang="en-US" sz="160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0000"/>
                          </a:solidFill>
                          <a:latin typeface="Times New Roman"/>
                          <a:ea typeface="Times New Roman"/>
                          <a:cs typeface="Times New Roman"/>
                        </a:rPr>
                        <a:t>35.71</a:t>
                      </a:r>
                      <a:endParaRPr lang="en-US" sz="1600" b="1" dirty="0">
                        <a:latin typeface="Calibri"/>
                        <a:ea typeface="Calibri"/>
                        <a:cs typeface="Times New Roman"/>
                      </a:endParaRPr>
                    </a:p>
                  </a:txBody>
                  <a:tcPr marL="48392" marR="48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Box 10"/>
          <p:cNvSpPr txBox="1"/>
          <p:nvPr/>
        </p:nvSpPr>
        <p:spPr>
          <a:xfrm>
            <a:off x="0" y="1857364"/>
            <a:ext cx="9144000" cy="523220"/>
          </a:xfrm>
          <a:prstGeom prst="rect">
            <a:avLst/>
          </a:prstGeom>
          <a:noFill/>
        </p:spPr>
        <p:txBody>
          <a:bodyPr wrap="square" rtlCol="0">
            <a:spAutoFit/>
          </a:bodyPr>
          <a:lstStyle/>
          <a:p>
            <a:pPr algn="ctr"/>
            <a:r>
              <a:rPr lang="ro-RO" sz="2800" b="1" dirty="0" smtClean="0"/>
              <a:t>Clasa a XI-a</a:t>
            </a:r>
            <a:endParaRPr lang="en-US" sz="2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1812</Words>
  <Application>Microsoft Office PowerPoint</Application>
  <PresentationFormat>On-screen Show (4:3)</PresentationFormat>
  <Paragraphs>484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Gabi</dc:creator>
  <cp:lastModifiedBy>Gabi</cp:lastModifiedBy>
  <cp:revision>43</cp:revision>
  <dcterms:created xsi:type="dcterms:W3CDTF">2015-05-04T06:15:51Z</dcterms:created>
  <dcterms:modified xsi:type="dcterms:W3CDTF">2015-05-04T07:57:24Z</dcterms:modified>
</cp:coreProperties>
</file>